
<file path=[Content_Types].xml><?xml version="1.0" encoding="utf-8"?>
<Types xmlns="http://schemas.openxmlformats.org/package/2006/content-types">
  <Override PartName="/ppt/slideMasters/slideMaster3.xml" ContentType="application/vnd.openxmlformats-officedocument.presentationml.slideMaster+xml"/>
  <Override PartName="/ppt/slides/slide29.xml" ContentType="application/vnd.openxmlformats-officedocument.presentationml.slide+xml"/>
  <Override PartName="/ppt/theme/theme5.xml" ContentType="application/vnd.openxmlformats-officedocument.them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slideLayouts/slideLayout31.xml" ContentType="application/vnd.openxmlformats-officedocument.presentationml.slideLayout+xml"/>
  <Override PartName="/ppt/commentAuthors.xml" ContentType="application/vnd.openxmlformats-officedocument.presentationml.commentAuthors+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Layouts/slideLayout29.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10.xml" ContentType="application/vnd.openxmlformats-officedocument.presentationml.slideLayout+xml"/>
  <Override PartName="/ppt/charts/chart4.xml" ContentType="application/vnd.openxmlformats-officedocument.drawingml.chart+xml"/>
  <Override PartName="/ppt/slides/slide8.xml" ContentType="application/vnd.openxmlformats-officedocument.presentationml.slide+xml"/>
  <Override PartName="/ppt/handoutMasters/handoutMaster1.xml" ContentType="application/vnd.openxmlformats-officedocument.presentationml.handoutMaster+xml"/>
  <Override PartName="/ppt/charts/chart2.xml" ContentType="application/vnd.openxmlformats-officedocument.drawingml.chart+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slideLayouts/slideLayout26.xml" ContentType="application/vnd.openxmlformats-officedocument.presentationml.slideLayout+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3" r:id="rId1"/>
    <p:sldMasterId id="2147483665" r:id="rId2"/>
    <p:sldMasterId id="2147486083" r:id="rId3"/>
  </p:sldMasterIdLst>
  <p:notesMasterIdLst>
    <p:notesMasterId r:id="rId49"/>
  </p:notesMasterIdLst>
  <p:handoutMasterIdLst>
    <p:handoutMasterId r:id="rId50"/>
  </p:handoutMasterIdLst>
  <p:sldIdLst>
    <p:sldId id="443" r:id="rId4"/>
    <p:sldId id="845" r:id="rId5"/>
    <p:sldId id="751" r:id="rId6"/>
    <p:sldId id="846" r:id="rId7"/>
    <p:sldId id="861" r:id="rId8"/>
    <p:sldId id="863" r:id="rId9"/>
    <p:sldId id="862" r:id="rId10"/>
    <p:sldId id="864" r:id="rId11"/>
    <p:sldId id="865" r:id="rId12"/>
    <p:sldId id="866" r:id="rId13"/>
    <p:sldId id="867" r:id="rId14"/>
    <p:sldId id="868" r:id="rId15"/>
    <p:sldId id="754" r:id="rId16"/>
    <p:sldId id="755" r:id="rId17"/>
    <p:sldId id="871" r:id="rId18"/>
    <p:sldId id="872" r:id="rId19"/>
    <p:sldId id="873" r:id="rId20"/>
    <p:sldId id="874" r:id="rId21"/>
    <p:sldId id="849" r:id="rId22"/>
    <p:sldId id="875" r:id="rId23"/>
    <p:sldId id="850" r:id="rId24"/>
    <p:sldId id="759" r:id="rId25"/>
    <p:sldId id="881" r:id="rId26"/>
    <p:sldId id="761" r:id="rId27"/>
    <p:sldId id="766" r:id="rId28"/>
    <p:sldId id="771" r:id="rId29"/>
    <p:sldId id="770" r:id="rId30"/>
    <p:sldId id="772" r:id="rId31"/>
    <p:sldId id="773" r:id="rId32"/>
    <p:sldId id="774" r:id="rId33"/>
    <p:sldId id="880" r:id="rId34"/>
    <p:sldId id="829" r:id="rId35"/>
    <p:sldId id="778" r:id="rId36"/>
    <p:sldId id="782" r:id="rId37"/>
    <p:sldId id="831" r:id="rId38"/>
    <p:sldId id="783" r:id="rId39"/>
    <p:sldId id="784" r:id="rId40"/>
    <p:sldId id="876" r:id="rId41"/>
    <p:sldId id="877" r:id="rId42"/>
    <p:sldId id="878" r:id="rId43"/>
    <p:sldId id="879" r:id="rId44"/>
    <p:sldId id="786" r:id="rId45"/>
    <p:sldId id="852" r:id="rId46"/>
    <p:sldId id="855" r:id="rId47"/>
    <p:sldId id="856" r:id="rId48"/>
  </p:sldIdLst>
  <p:sldSz cx="9144000" cy="6858000" type="screen4x3"/>
  <p:notesSz cx="7010400" cy="9296400"/>
  <p:defaultTextStyle>
    <a:defPPr>
      <a:defRPr lang="en-US"/>
    </a:defPPr>
    <a:lvl1pPr algn="l" defTabSz="457200" rtl="0" fontAlgn="base">
      <a:spcBef>
        <a:spcPct val="0"/>
      </a:spcBef>
      <a:spcAft>
        <a:spcPct val="0"/>
      </a:spcAft>
      <a:defRPr kern="1200">
        <a:solidFill>
          <a:schemeClr val="tx1"/>
        </a:solidFill>
        <a:latin typeface="Arial" pitchFamily="34" charset="0"/>
        <a:ea typeface="ヒラギノ角ゴ Pro W3" charset="-128"/>
        <a:cs typeface="+mn-cs"/>
      </a:defRPr>
    </a:lvl1pPr>
    <a:lvl2pPr marL="457200" algn="l" defTabSz="457200" rtl="0" fontAlgn="base">
      <a:spcBef>
        <a:spcPct val="0"/>
      </a:spcBef>
      <a:spcAft>
        <a:spcPct val="0"/>
      </a:spcAft>
      <a:defRPr kern="1200">
        <a:solidFill>
          <a:schemeClr val="tx1"/>
        </a:solidFill>
        <a:latin typeface="Arial" pitchFamily="34" charset="0"/>
        <a:ea typeface="ヒラギノ角ゴ Pro W3" charset="-128"/>
        <a:cs typeface="+mn-cs"/>
      </a:defRPr>
    </a:lvl2pPr>
    <a:lvl3pPr marL="914400" algn="l" defTabSz="457200" rtl="0" fontAlgn="base">
      <a:spcBef>
        <a:spcPct val="0"/>
      </a:spcBef>
      <a:spcAft>
        <a:spcPct val="0"/>
      </a:spcAft>
      <a:defRPr kern="1200">
        <a:solidFill>
          <a:schemeClr val="tx1"/>
        </a:solidFill>
        <a:latin typeface="Arial" pitchFamily="34" charset="0"/>
        <a:ea typeface="ヒラギノ角ゴ Pro W3" charset="-128"/>
        <a:cs typeface="+mn-cs"/>
      </a:defRPr>
    </a:lvl3pPr>
    <a:lvl4pPr marL="1371600" algn="l" defTabSz="457200" rtl="0" fontAlgn="base">
      <a:spcBef>
        <a:spcPct val="0"/>
      </a:spcBef>
      <a:spcAft>
        <a:spcPct val="0"/>
      </a:spcAft>
      <a:defRPr kern="1200">
        <a:solidFill>
          <a:schemeClr val="tx1"/>
        </a:solidFill>
        <a:latin typeface="Arial" pitchFamily="34" charset="0"/>
        <a:ea typeface="ヒラギノ角ゴ Pro W3" charset="-128"/>
        <a:cs typeface="+mn-cs"/>
      </a:defRPr>
    </a:lvl4pPr>
    <a:lvl5pPr marL="1828800" algn="l" defTabSz="457200" rtl="0" fontAlgn="base">
      <a:spcBef>
        <a:spcPct val="0"/>
      </a:spcBef>
      <a:spcAft>
        <a:spcPct val="0"/>
      </a:spcAft>
      <a:defRPr kern="1200">
        <a:solidFill>
          <a:schemeClr val="tx1"/>
        </a:solidFill>
        <a:latin typeface="Arial" pitchFamily="34" charset="0"/>
        <a:ea typeface="ヒラギノ角ゴ Pro W3" charset="-128"/>
        <a:cs typeface="+mn-cs"/>
      </a:defRPr>
    </a:lvl5pPr>
    <a:lvl6pPr marL="2286000" algn="l" defTabSz="914400" rtl="0" eaLnBrk="1" latinLnBrk="0" hangingPunct="1">
      <a:defRPr kern="1200">
        <a:solidFill>
          <a:schemeClr val="tx1"/>
        </a:solidFill>
        <a:latin typeface="Arial" pitchFamily="34" charset="0"/>
        <a:ea typeface="ヒラギノ角ゴ Pro W3" charset="-128"/>
        <a:cs typeface="+mn-cs"/>
      </a:defRPr>
    </a:lvl6pPr>
    <a:lvl7pPr marL="2743200" algn="l" defTabSz="914400" rtl="0" eaLnBrk="1" latinLnBrk="0" hangingPunct="1">
      <a:defRPr kern="1200">
        <a:solidFill>
          <a:schemeClr val="tx1"/>
        </a:solidFill>
        <a:latin typeface="Arial" pitchFamily="34" charset="0"/>
        <a:ea typeface="ヒラギノ角ゴ Pro W3" charset="-128"/>
        <a:cs typeface="+mn-cs"/>
      </a:defRPr>
    </a:lvl7pPr>
    <a:lvl8pPr marL="3200400" algn="l" defTabSz="914400" rtl="0" eaLnBrk="1" latinLnBrk="0" hangingPunct="1">
      <a:defRPr kern="1200">
        <a:solidFill>
          <a:schemeClr val="tx1"/>
        </a:solidFill>
        <a:latin typeface="Arial" pitchFamily="34" charset="0"/>
        <a:ea typeface="ヒラギノ角ゴ Pro W3" charset="-128"/>
        <a:cs typeface="+mn-cs"/>
      </a:defRPr>
    </a:lvl8pPr>
    <a:lvl9pPr marL="3657600" algn="l" defTabSz="914400" rtl="0" eaLnBrk="1" latinLnBrk="0" hangingPunct="1">
      <a:defRPr kern="1200">
        <a:solidFill>
          <a:schemeClr val="tx1"/>
        </a:solidFill>
        <a:latin typeface="Arial" pitchFamily="34" charset="0"/>
        <a:ea typeface="ヒラギノ角ゴ Pro W3" charset="-128"/>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ernando Dazarola" initials="FD" lastIdx="3"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5FA1"/>
    <a:srgbClr val="808080"/>
    <a:srgbClr val="404040"/>
    <a:srgbClr val="CCCCCC"/>
    <a:srgbClr val="E17068"/>
    <a:srgbClr val="FE454A"/>
    <a:srgbClr val="E10202"/>
    <a:srgbClr val="EF4144"/>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Estilo temático 2 - Énfasis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Estilo medio 4 - Énfasis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27F97BB-C833-4FB7-BDE5-3F7075034690}" styleName="Estilo temático 2 - Énfasis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54" autoAdjust="0"/>
    <p:restoredTop sz="95699" autoAdjust="0"/>
  </p:normalViewPr>
  <p:slideViewPr>
    <p:cSldViewPr snapToObjects="1">
      <p:cViewPr>
        <p:scale>
          <a:sx n="80" d="100"/>
          <a:sy n="80" d="100"/>
        </p:scale>
        <p:origin x="-1008" y="510"/>
      </p:cViewPr>
      <p:guideLst>
        <p:guide orient="horz" pos="-4"/>
        <p:guide pos="3"/>
      </p:guideLst>
    </p:cSldViewPr>
  </p:slideViewPr>
  <p:outlineViewPr>
    <p:cViewPr>
      <p:scale>
        <a:sx n="33" d="100"/>
        <a:sy n="33" d="100"/>
      </p:scale>
      <p:origin x="456" y="75528"/>
    </p:cViewPr>
  </p:outlineViewPr>
  <p:notesTextViewPr>
    <p:cViewPr>
      <p:scale>
        <a:sx n="100" d="100"/>
        <a:sy n="100" d="100"/>
      </p:scale>
      <p:origin x="0" y="0"/>
    </p:cViewPr>
  </p:notesTextViewPr>
  <p:sorterViewPr>
    <p:cViewPr>
      <p:scale>
        <a:sx n="66" d="100"/>
        <a:sy n="66" d="100"/>
      </p:scale>
      <p:origin x="0" y="0"/>
    </p:cViewPr>
  </p:sorterViewPr>
  <p:notesViewPr>
    <p:cSldViewPr snapToObjects="1">
      <p:cViewPr varScale="1">
        <p:scale>
          <a:sx n="79" d="100"/>
          <a:sy n="79" d="100"/>
        </p:scale>
        <p:origin x="-1962" y="-84"/>
      </p:cViewPr>
      <p:guideLst>
        <p:guide orient="horz" pos="2928"/>
        <p:guide pos="2208"/>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8" Type="http://schemas.openxmlformats.org/officeDocument/2006/relationships/slide" Target="slides/slide5.xml"/><Relationship Id="rId51" Type="http://schemas.openxmlformats.org/officeDocument/2006/relationships/commentAuthors" Target="commentAuthors.xml"/><Relationship Id="rId3" Type="http://schemas.openxmlformats.org/officeDocument/2006/relationships/slideMaster" Target="slideMasters/slideMaster3.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fperez\Dropbox\EHP2014\Graficos-Tablas\Reforma%20Tributaria_EHP%20201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C:\Users\fperez\Dropbox\EHP2014\Graficos-Tablas\Reforma%20Tributaria_EHP%20201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Users\csoto\AppData\Local\Microsoft\Windows\Temporary%20Internet%20Files\Content.Outlook\JDQQPSUR\Comparacion%20OCDE%20-%20Carga%20Tributaria.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csoto\AppData\Local\Microsoft\Windows\Temporary%20Internet%20Files\Content.Outlook\JDQQPSUR\Incidencia%20impuestos_Cantallopts.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hacienda39\Datos\macro\Haciendas%20P&#250;blicas\Hacienda%20P&#250;blica%202014\Graficos%20-%20Tablas\final\GRAFICOS%20CAPITULO%20V%20REFORMA%20TRIBUTARIA.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CL"/>
  <c:chart>
    <c:title>
      <c:tx>
        <c:rich>
          <a:bodyPr/>
          <a:lstStyle/>
          <a:p>
            <a:pPr>
              <a:defRPr/>
            </a:pPr>
            <a:r>
              <a:rPr lang="en-GB"/>
              <a:t>Impacto Redistributivo de los Impuestos</a:t>
            </a:r>
          </a:p>
        </c:rich>
      </c:tx>
      <c:layout>
        <c:manualLayout>
          <c:xMode val="edge"/>
          <c:yMode val="edge"/>
          <c:x val="9.6414457216737488E-3"/>
          <c:y val="2.1678534109023213E-2"/>
        </c:manualLayout>
      </c:layout>
    </c:title>
    <c:plotArea>
      <c:layout>
        <c:manualLayout>
          <c:layoutTarget val="inner"/>
          <c:xMode val="edge"/>
          <c:yMode val="edge"/>
          <c:x val="6.0799444957160977E-2"/>
          <c:y val="9.1360341899257097E-2"/>
          <c:w val="0.89239111706840002"/>
          <c:h val="0.74513457116417292"/>
        </c:manualLayout>
      </c:layout>
      <c:scatterChart>
        <c:scatterStyle val="lineMarker"/>
        <c:ser>
          <c:idx val="0"/>
          <c:order val="0"/>
          <c:tx>
            <c:strRef>
              <c:f>'Impacto distributivo'!$D$5</c:f>
              <c:strCache>
                <c:ptCount val="1"/>
                <c:pt idx="0">
                  <c:v>Redistributive impact of taxes </c:v>
                </c:pt>
              </c:strCache>
            </c:strRef>
          </c:tx>
          <c:spPr>
            <a:ln w="28575">
              <a:noFill/>
            </a:ln>
          </c:spPr>
          <c:marker>
            <c:symbol val="triangle"/>
            <c:size val="5"/>
            <c:spPr>
              <a:solidFill>
                <a:srgbClr val="0070C0"/>
              </a:solidFill>
              <a:ln>
                <a:solidFill>
                  <a:srgbClr val="000000"/>
                </a:solidFill>
                <a:prstDash val="solid"/>
              </a:ln>
            </c:spPr>
          </c:marker>
          <c:dPt>
            <c:idx val="30"/>
            <c:marker>
              <c:symbol val="x"/>
              <c:size val="7"/>
            </c:marker>
          </c:dPt>
          <c:dLbls>
            <c:dLbl>
              <c:idx val="0"/>
              <c:layout/>
              <c:tx>
                <c:strRef>
                  <c:f>'Impacto distributivo'!$B$6</c:f>
                  <c:strCache>
                    <c:ptCount val="1"/>
                    <c:pt idx="0">
                      <c:v>Australia</c:v>
                    </c:pt>
                  </c:strCache>
                </c:strRef>
              </c:tx>
            </c:dLbl>
            <c:dLbl>
              <c:idx val="1"/>
              <c:layout>
                <c:manualLayout>
                  <c:x val="-4.9875311720698305E-3"/>
                  <c:y val="2.6195153896529642E-3"/>
                </c:manualLayout>
              </c:layout>
              <c:tx>
                <c:strRef>
                  <c:f>'Impacto distributivo'!$B$7</c:f>
                  <c:strCache>
                    <c:ptCount val="1"/>
                    <c:pt idx="0">
                      <c:v>Austria</c:v>
                    </c:pt>
                  </c:strCache>
                </c:strRef>
              </c:tx>
            </c:dLbl>
            <c:dLbl>
              <c:idx val="2"/>
              <c:layout>
                <c:manualLayout>
                  <c:x val="-1.264480163935679E-3"/>
                  <c:y val="-7.8586968634888794E-3"/>
                </c:manualLayout>
              </c:layout>
              <c:tx>
                <c:strRef>
                  <c:f>'Impacto distributivo'!$B$8</c:f>
                  <c:strCache>
                    <c:ptCount val="1"/>
                    <c:pt idx="0">
                      <c:v>Bélgica</c:v>
                    </c:pt>
                  </c:strCache>
                </c:strRef>
              </c:tx>
            </c:dLbl>
            <c:dLbl>
              <c:idx val="3"/>
              <c:layout>
                <c:manualLayout>
                  <c:x val="-6.2010307025606747E-2"/>
                  <c:y val="2.0470200583709797E-2"/>
                </c:manualLayout>
              </c:layout>
              <c:tx>
                <c:strRef>
                  <c:f>'Impacto distributivo'!$B$9</c:f>
                  <c:strCache>
                    <c:ptCount val="1"/>
                    <c:pt idx="0">
                      <c:v>Canadá</c:v>
                    </c:pt>
                  </c:strCache>
                </c:strRef>
              </c:tx>
            </c:dLbl>
            <c:dLbl>
              <c:idx val="4"/>
              <c:layout>
                <c:manualLayout>
                  <c:x val="-5.4862842892768104E-2"/>
                  <c:y val="-5.2390307793058347E-3"/>
                </c:manualLayout>
              </c:layout>
              <c:tx>
                <c:strRef>
                  <c:f>'Impacto distributivo'!$B$10</c:f>
                  <c:strCache>
                    <c:ptCount val="1"/>
                    <c:pt idx="0">
                      <c:v>Chile</c:v>
                    </c:pt>
                  </c:strCache>
                </c:strRef>
              </c:tx>
            </c:dLbl>
            <c:dLbl>
              <c:idx val="5"/>
              <c:layout>
                <c:manualLayout>
                  <c:x val="-5.8585777303593864E-2"/>
                  <c:y val="-1.0269837747968729E-2"/>
                </c:manualLayout>
              </c:layout>
              <c:tx>
                <c:strRef>
                  <c:f>'Impacto distributivo'!$B$11</c:f>
                  <c:strCache>
                    <c:ptCount val="1"/>
                    <c:pt idx="0">
                      <c:v>Rep. Checa</c:v>
                    </c:pt>
                  </c:strCache>
                </c:strRef>
              </c:tx>
            </c:dLbl>
            <c:dLbl>
              <c:idx val="6"/>
              <c:layout/>
              <c:tx>
                <c:strRef>
                  <c:f>'Impacto distributivo'!$B$12</c:f>
                  <c:strCache>
                    <c:ptCount val="1"/>
                    <c:pt idx="0">
                      <c:v>Dinamarca</c:v>
                    </c:pt>
                  </c:strCache>
                </c:strRef>
              </c:tx>
            </c:dLbl>
            <c:dLbl>
              <c:idx val="7"/>
              <c:layout/>
              <c:tx>
                <c:strRef>
                  <c:f>'Impacto distributivo'!$B$13</c:f>
                  <c:strCache>
                    <c:ptCount val="1"/>
                    <c:pt idx="0">
                      <c:v>Estonia</c:v>
                    </c:pt>
                  </c:strCache>
                </c:strRef>
              </c:tx>
            </c:dLbl>
            <c:dLbl>
              <c:idx val="8"/>
              <c:layout/>
              <c:tx>
                <c:strRef>
                  <c:f>'Impacto distributivo'!$B$14</c:f>
                  <c:strCache>
                    <c:ptCount val="1"/>
                    <c:pt idx="0">
                      <c:v>Finlandia</c:v>
                    </c:pt>
                  </c:strCache>
                </c:strRef>
              </c:tx>
            </c:dLbl>
            <c:dLbl>
              <c:idx val="9"/>
              <c:layout>
                <c:manualLayout>
                  <c:x val="-4.8212801330008354E-2"/>
                  <c:y val="2.6195153896529186E-3"/>
                </c:manualLayout>
              </c:layout>
              <c:tx>
                <c:strRef>
                  <c:f>'Impacto distributivo'!$B$15</c:f>
                  <c:strCache>
                    <c:ptCount val="1"/>
                  </c:strCache>
                </c:strRef>
              </c:tx>
            </c:dLbl>
            <c:dLbl>
              <c:idx val="10"/>
              <c:layout/>
              <c:tx>
                <c:strRef>
                  <c:f>'Impacto distributivo'!$B$16</c:f>
                  <c:strCache>
                    <c:ptCount val="1"/>
                    <c:pt idx="0">
                      <c:v>Alemania</c:v>
                    </c:pt>
                  </c:strCache>
                </c:strRef>
              </c:tx>
            </c:dLbl>
            <c:dLbl>
              <c:idx val="11"/>
              <c:layout/>
              <c:tx>
                <c:strRef>
                  <c:f>'Impacto distributivo'!$B$17</c:f>
                  <c:strCache>
                    <c:ptCount val="1"/>
                    <c:pt idx="0">
                      <c:v>Islandia</c:v>
                    </c:pt>
                  </c:strCache>
                </c:strRef>
              </c:tx>
            </c:dLbl>
            <c:dLbl>
              <c:idx val="12"/>
              <c:tx>
                <c:strRef>
                  <c:f>'Impacto distributivo'!$B$18</c:f>
                  <c:strCache>
                    <c:ptCount val="1"/>
                  </c:strCache>
                </c:strRef>
              </c:tx>
            </c:dLbl>
            <c:dLbl>
              <c:idx val="13"/>
              <c:layout/>
              <c:tx>
                <c:strRef>
                  <c:f>'Impacto distributivo'!$B$19</c:f>
                  <c:strCache>
                    <c:ptCount val="1"/>
                    <c:pt idx="0">
                      <c:v>Israel</c:v>
                    </c:pt>
                  </c:strCache>
                </c:strRef>
              </c:tx>
            </c:dLbl>
            <c:dLbl>
              <c:idx val="14"/>
              <c:layout/>
              <c:tx>
                <c:strRef>
                  <c:f>'Impacto distributivo'!$B$20</c:f>
                  <c:strCache>
                    <c:ptCount val="1"/>
                    <c:pt idx="0">
                      <c:v>Italia</c:v>
                    </c:pt>
                  </c:strCache>
                </c:strRef>
              </c:tx>
            </c:dLbl>
            <c:dLbl>
              <c:idx val="15"/>
              <c:layout/>
              <c:tx>
                <c:strRef>
                  <c:f>'Impacto distributivo'!$B$21</c:f>
                  <c:strCache>
                    <c:ptCount val="1"/>
                    <c:pt idx="0">
                      <c:v>Japón</c:v>
                    </c:pt>
                  </c:strCache>
                </c:strRef>
              </c:tx>
            </c:dLbl>
            <c:dLbl>
              <c:idx val="16"/>
              <c:layout/>
              <c:tx>
                <c:strRef>
                  <c:f>'Impacto distributivo'!$B$22</c:f>
                  <c:strCache>
                    <c:ptCount val="1"/>
                    <c:pt idx="0">
                      <c:v>Corea del Sur</c:v>
                    </c:pt>
                  </c:strCache>
                </c:strRef>
              </c:tx>
            </c:dLbl>
            <c:dLbl>
              <c:idx val="17"/>
              <c:layout>
                <c:manualLayout>
                  <c:x val="-3.3250207813798803E-2"/>
                  <c:y val="2.3575638506876252E-2"/>
                </c:manualLayout>
              </c:layout>
              <c:tx>
                <c:strRef>
                  <c:f>'Impacto distributivo'!$B$23</c:f>
                  <c:strCache>
                    <c:ptCount val="1"/>
                    <c:pt idx="0">
                      <c:v>Luxemburgo</c:v>
                    </c:pt>
                  </c:strCache>
                </c:strRef>
              </c:tx>
            </c:dLbl>
            <c:dLbl>
              <c:idx val="18"/>
              <c:layout>
                <c:manualLayout>
                  <c:x val="-2.9925187032418948E-2"/>
                  <c:y val="-2.0956123117223339E-2"/>
                </c:manualLayout>
              </c:layout>
              <c:tx>
                <c:strRef>
                  <c:f>'Impacto distributivo'!$B$24</c:f>
                  <c:strCache>
                    <c:ptCount val="1"/>
                    <c:pt idx="0">
                      <c:v>Holanda</c:v>
                    </c:pt>
                  </c:strCache>
                </c:strRef>
              </c:tx>
              <c:dLblPos val="r"/>
            </c:dLbl>
            <c:dLbl>
              <c:idx val="19"/>
              <c:layout/>
              <c:tx>
                <c:rich>
                  <a:bodyPr/>
                  <a:lstStyle/>
                  <a:p>
                    <a:r>
                      <a:rPr lang="es-CL"/>
                      <a:t>Nueva Zelandia</a:t>
                    </a:r>
                  </a:p>
                </c:rich>
              </c:tx>
            </c:dLbl>
            <c:dLbl>
              <c:idx val="20"/>
              <c:layout/>
              <c:tx>
                <c:strRef>
                  <c:f>'Impacto distributivo'!$B$26</c:f>
                  <c:strCache>
                    <c:ptCount val="1"/>
                    <c:pt idx="0">
                      <c:v>Noruega</c:v>
                    </c:pt>
                  </c:strCache>
                </c:strRef>
              </c:tx>
            </c:dLbl>
            <c:dLbl>
              <c:idx val="21"/>
              <c:layout/>
              <c:tx>
                <c:strRef>
                  <c:f>'Impacto distributivo'!$B$27</c:f>
                  <c:strCache>
                    <c:ptCount val="1"/>
                    <c:pt idx="0">
                      <c:v>Polonia</c:v>
                    </c:pt>
                  </c:strCache>
                </c:strRef>
              </c:tx>
            </c:dLbl>
            <c:dLbl>
              <c:idx val="22"/>
              <c:layout/>
              <c:tx>
                <c:strRef>
                  <c:f>'Impacto distributivo'!$B$28</c:f>
                  <c:strCache>
                    <c:ptCount val="1"/>
                    <c:pt idx="0">
                      <c:v>Portugal</c:v>
                    </c:pt>
                  </c:strCache>
                </c:strRef>
              </c:tx>
            </c:dLbl>
            <c:dLbl>
              <c:idx val="23"/>
              <c:layout/>
              <c:tx>
                <c:strRef>
                  <c:f>'Impacto distributivo'!$B$29</c:f>
                  <c:strCache>
                    <c:ptCount val="1"/>
                    <c:pt idx="0">
                      <c:v>España</c:v>
                    </c:pt>
                  </c:strCache>
                </c:strRef>
              </c:tx>
            </c:dLbl>
            <c:dLbl>
              <c:idx val="24"/>
              <c:layout/>
              <c:tx>
                <c:strRef>
                  <c:f>'Impacto distributivo'!$B$30</c:f>
                  <c:strCache>
                    <c:ptCount val="1"/>
                    <c:pt idx="0">
                      <c:v>Rep. Eslovaca</c:v>
                    </c:pt>
                  </c:strCache>
                </c:strRef>
              </c:tx>
            </c:dLbl>
            <c:dLbl>
              <c:idx val="25"/>
              <c:layout/>
              <c:tx>
                <c:strRef>
                  <c:f>'Impacto distributivo'!$B$31</c:f>
                  <c:strCache>
                    <c:ptCount val="1"/>
                    <c:pt idx="0">
                      <c:v>Eslovenia</c:v>
                    </c:pt>
                  </c:strCache>
                </c:strRef>
              </c:tx>
            </c:dLbl>
            <c:dLbl>
              <c:idx val="26"/>
              <c:layout>
                <c:manualLayout>
                  <c:x val="-5.4862842892768104E-2"/>
                  <c:y val="4.8023894034181832E-17"/>
                </c:manualLayout>
              </c:layout>
              <c:tx>
                <c:strRef>
                  <c:f>'Impacto distributivo'!$B$32</c:f>
                  <c:strCache>
                    <c:ptCount val="1"/>
                    <c:pt idx="0">
                      <c:v>Suecia</c:v>
                    </c:pt>
                  </c:strCache>
                </c:strRef>
              </c:tx>
            </c:dLbl>
            <c:dLbl>
              <c:idx val="27"/>
              <c:layout/>
              <c:tx>
                <c:strRef>
                  <c:f>'Impacto distributivo'!$B$33</c:f>
                  <c:strCache>
                    <c:ptCount val="1"/>
                    <c:pt idx="0">
                      <c:v>Suiza</c:v>
                    </c:pt>
                  </c:strCache>
                </c:strRef>
              </c:tx>
            </c:dLbl>
            <c:dLbl>
              <c:idx val="28"/>
              <c:layout>
                <c:manualLayout>
                  <c:x val="-4.8212849998716702E-2"/>
                  <c:y val="1.5300544253611555E-2"/>
                </c:manualLayout>
              </c:layout>
              <c:tx>
                <c:strRef>
                  <c:f>'Impacto distributivo'!$B$34</c:f>
                  <c:strCache>
                    <c:ptCount val="1"/>
                    <c:pt idx="0">
                      <c:v>Reino Unido</c:v>
                    </c:pt>
                  </c:strCache>
                </c:strRef>
              </c:tx>
            </c:dLbl>
            <c:dLbl>
              <c:idx val="29"/>
              <c:layout/>
              <c:tx>
                <c:strRef>
                  <c:f>'Impacto distributivo'!$B$35</c:f>
                  <c:strCache>
                    <c:ptCount val="1"/>
                    <c:pt idx="0">
                      <c:v>Estados Unidos</c:v>
                    </c:pt>
                  </c:strCache>
                </c:strRef>
              </c:tx>
            </c:dLbl>
            <c:dLbl>
              <c:idx val="30"/>
              <c:layout>
                <c:manualLayout>
                  <c:x val="-4.5453950425772854E-2"/>
                  <c:y val="2.1145058242965187E-2"/>
                </c:manualLayout>
              </c:layout>
              <c:tx>
                <c:rich>
                  <a:bodyPr/>
                  <a:lstStyle/>
                  <a:p>
                    <a:r>
                      <a:rPr lang="en-GB"/>
                      <a:t>OECD-28</a:t>
                    </a:r>
                  </a:p>
                </c:rich>
              </c:tx>
              <c:dLblPos val="r"/>
            </c:dLbl>
            <c:showCatName val="1"/>
          </c:dLbls>
          <c:xVal>
            <c:numRef>
              <c:f>'Impacto distributivo'!$C$6:$C$36</c:f>
              <c:numCache>
                <c:formatCode>0.000</c:formatCode>
                <c:ptCount val="31"/>
                <c:pt idx="0">
                  <c:v>0.36998541702937654</c:v>
                </c:pt>
                <c:pt idx="1">
                  <c:v>0.28474582670251464</c:v>
                </c:pt>
                <c:pt idx="2">
                  <c:v>0.28919857652260844</c:v>
                </c:pt>
                <c:pt idx="3">
                  <c:v>0.35440469845549732</c:v>
                </c:pt>
                <c:pt idx="4">
                  <c:v>0.49101499496176543</c:v>
                </c:pt>
                <c:pt idx="5">
                  <c:v>0.28443131866122479</c:v>
                </c:pt>
                <c:pt idx="6">
                  <c:v>0.28175473720373645</c:v>
                </c:pt>
                <c:pt idx="7">
                  <c:v>0.33122979995040797</c:v>
                </c:pt>
                <c:pt idx="8">
                  <c:v>0.29413651139614982</c:v>
                </c:pt>
                <c:pt idx="10">
                  <c:v>0.33251347937240616</c:v>
                </c:pt>
                <c:pt idx="11">
                  <c:v>0.30517951291454898</c:v>
                </c:pt>
                <c:pt idx="13">
                  <c:v>0.41343532389139775</c:v>
                </c:pt>
                <c:pt idx="14">
                  <c:v>0.37398126899552597</c:v>
                </c:pt>
                <c:pt idx="15">
                  <c:v>0.33427184883595984</c:v>
                </c:pt>
                <c:pt idx="16">
                  <c:v>0.31802480989017318</c:v>
                </c:pt>
                <c:pt idx="17">
                  <c:v>0.30866255490335498</c:v>
                </c:pt>
                <c:pt idx="18">
                  <c:v>0.31747166518468595</c:v>
                </c:pt>
                <c:pt idx="19">
                  <c:v>0.34967223627504107</c:v>
                </c:pt>
                <c:pt idx="20">
                  <c:v>0.27953288670395021</c:v>
                </c:pt>
                <c:pt idx="21">
                  <c:v>0.31516814601298598</c:v>
                </c:pt>
                <c:pt idx="22">
                  <c:v>0.38527844246179627</c:v>
                </c:pt>
                <c:pt idx="23">
                  <c:v>0.32370839724850764</c:v>
                </c:pt>
                <c:pt idx="24">
                  <c:v>0.26937682722401357</c:v>
                </c:pt>
                <c:pt idx="25">
                  <c:v>0.27507282211986805</c:v>
                </c:pt>
                <c:pt idx="26">
                  <c:v>0.27993689540447847</c:v>
                </c:pt>
                <c:pt idx="27">
                  <c:v>0.28880432019229008</c:v>
                </c:pt>
                <c:pt idx="28">
                  <c:v>0.36912625495115031</c:v>
                </c:pt>
                <c:pt idx="29">
                  <c:v>0.41234928601294701</c:v>
                </c:pt>
                <c:pt idx="30">
                  <c:v>0.32924032542359183</c:v>
                </c:pt>
              </c:numCache>
            </c:numRef>
          </c:xVal>
          <c:yVal>
            <c:numRef>
              <c:f>'Impacto distributivo'!$D$6:$D$36</c:f>
              <c:numCache>
                <c:formatCode>0.000</c:formatCode>
                <c:ptCount val="31"/>
                <c:pt idx="0">
                  <c:v>4.2040100608199904E-2</c:v>
                </c:pt>
                <c:pt idx="1">
                  <c:v>2.8282998778794668E-2</c:v>
                </c:pt>
                <c:pt idx="2">
                  <c:v>2.9746955353239735E-2</c:v>
                </c:pt>
                <c:pt idx="3">
                  <c:v>3.8879105903793711E-2</c:v>
                </c:pt>
                <c:pt idx="4">
                  <c:v>1.0586730103931906E-2</c:v>
                </c:pt>
                <c:pt idx="5">
                  <c:v>3.1212854593003572E-2</c:v>
                </c:pt>
                <c:pt idx="6">
                  <c:v>4.0825961750670284E-2</c:v>
                </c:pt>
                <c:pt idx="7">
                  <c:v>2.4564091049527982E-2</c:v>
                </c:pt>
                <c:pt idx="8">
                  <c:v>3.9549518613308854E-2</c:v>
                </c:pt>
                <c:pt idx="10">
                  <c:v>4.5126605143728127E-2</c:v>
                </c:pt>
                <c:pt idx="11">
                  <c:v>1.1267606529638321E-2</c:v>
                </c:pt>
                <c:pt idx="13">
                  <c:v>4.4610683394932446E-2</c:v>
                </c:pt>
                <c:pt idx="14">
                  <c:v>4.5363508510316994E-2</c:v>
                </c:pt>
                <c:pt idx="15">
                  <c:v>1.1556176626674465E-2</c:v>
                </c:pt>
                <c:pt idx="16">
                  <c:v>7.590302040125901E-3</c:v>
                </c:pt>
                <c:pt idx="17">
                  <c:v>2.7659710459866153E-2</c:v>
                </c:pt>
                <c:pt idx="18">
                  <c:v>3.1469935277067242E-2</c:v>
                </c:pt>
                <c:pt idx="19">
                  <c:v>2.7432835746120036E-2</c:v>
                </c:pt>
                <c:pt idx="20">
                  <c:v>3.5679188522039482E-2</c:v>
                </c:pt>
                <c:pt idx="21">
                  <c:v>1.3293062855804672E-2</c:v>
                </c:pt>
                <c:pt idx="22">
                  <c:v>3.6747831396979402E-2</c:v>
                </c:pt>
                <c:pt idx="23">
                  <c:v>1.5382476845278397E-2</c:v>
                </c:pt>
                <c:pt idx="24">
                  <c:v>1.7993394780700889E-2</c:v>
                </c:pt>
                <c:pt idx="25">
                  <c:v>4.3492857327832417E-2</c:v>
                </c:pt>
                <c:pt idx="26">
                  <c:v>2.6471093663636449E-2</c:v>
                </c:pt>
                <c:pt idx="27">
                  <c:v>-6.2483426571778907E-3</c:v>
                </c:pt>
                <c:pt idx="28">
                  <c:v>3.5915911452761212E-2</c:v>
                </c:pt>
                <c:pt idx="29">
                  <c:v>4.3028878865762114E-2</c:v>
                </c:pt>
                <c:pt idx="30">
                  <c:v>2.8615074087522882E-2</c:v>
                </c:pt>
              </c:numCache>
            </c:numRef>
          </c:yVal>
        </c:ser>
        <c:ser>
          <c:idx val="1"/>
          <c:order val="1"/>
          <c:tx>
            <c:v>línea de regresion</c:v>
          </c:tx>
          <c:spPr>
            <a:ln w="19050">
              <a:solidFill>
                <a:schemeClr val="tx1"/>
              </a:solidFill>
            </a:ln>
          </c:spPr>
          <c:marker>
            <c:symbol val="none"/>
          </c:marker>
          <c:xVal>
            <c:numRef>
              <c:f>'Impacto distributivo'!$E$6:$E$36</c:f>
              <c:numCache>
                <c:formatCode>0.000</c:formatCode>
                <c:ptCount val="31"/>
                <c:pt idx="0">
                  <c:v>0.27</c:v>
                </c:pt>
                <c:pt idx="1">
                  <c:v>0.27533334233333329</c:v>
                </c:pt>
                <c:pt idx="2">
                  <c:v>0.28066668466666694</c:v>
                </c:pt>
                <c:pt idx="3">
                  <c:v>0.28600002700000027</c:v>
                </c:pt>
                <c:pt idx="4">
                  <c:v>0.29133336933333331</c:v>
                </c:pt>
                <c:pt idx="5">
                  <c:v>0.29666671166666703</c:v>
                </c:pt>
                <c:pt idx="6">
                  <c:v>0.30200005400000002</c:v>
                </c:pt>
                <c:pt idx="7">
                  <c:v>0.30733339633333334</c:v>
                </c:pt>
                <c:pt idx="8">
                  <c:v>0.31266673866666689</c:v>
                </c:pt>
                <c:pt idx="9">
                  <c:v>0.31800008100000043</c:v>
                </c:pt>
                <c:pt idx="10">
                  <c:v>0.32333342333333331</c:v>
                </c:pt>
                <c:pt idx="11">
                  <c:v>0.32866676566666719</c:v>
                </c:pt>
                <c:pt idx="12">
                  <c:v>0.33400010800000035</c:v>
                </c:pt>
                <c:pt idx="13">
                  <c:v>0.33933345033333334</c:v>
                </c:pt>
                <c:pt idx="14">
                  <c:v>0.34466679266666683</c:v>
                </c:pt>
                <c:pt idx="15">
                  <c:v>0.35000013499999988</c:v>
                </c:pt>
                <c:pt idx="16">
                  <c:v>0.35533347733333331</c:v>
                </c:pt>
                <c:pt idx="17">
                  <c:v>0.36066681966666697</c:v>
                </c:pt>
                <c:pt idx="18">
                  <c:v>0.36600016200000035</c:v>
                </c:pt>
                <c:pt idx="19">
                  <c:v>0.37133350433333318</c:v>
                </c:pt>
                <c:pt idx="20">
                  <c:v>0.37666684666666678</c:v>
                </c:pt>
                <c:pt idx="21">
                  <c:v>0.38200018900000027</c:v>
                </c:pt>
                <c:pt idx="22">
                  <c:v>0.38733353133333331</c:v>
                </c:pt>
                <c:pt idx="23">
                  <c:v>0.39266687366666708</c:v>
                </c:pt>
                <c:pt idx="24">
                  <c:v>0.39800021600000024</c:v>
                </c:pt>
                <c:pt idx="25">
                  <c:v>0.40333355833333284</c:v>
                </c:pt>
                <c:pt idx="26">
                  <c:v>0.40866690066666672</c:v>
                </c:pt>
                <c:pt idx="27">
                  <c:v>0.41400024299999982</c:v>
                </c:pt>
                <c:pt idx="28">
                  <c:v>0.41933358533333331</c:v>
                </c:pt>
                <c:pt idx="29">
                  <c:v>0.42466692766666686</c:v>
                </c:pt>
                <c:pt idx="30">
                  <c:v>0.43000027000000024</c:v>
                </c:pt>
              </c:numCache>
            </c:numRef>
          </c:xVal>
          <c:yVal>
            <c:numRef>
              <c:f>'Impacto distributivo'!$F$6:$F$36</c:f>
              <c:numCache>
                <c:formatCode>0.0000</c:formatCode>
                <c:ptCount val="31"/>
                <c:pt idx="0">
                  <c:v>2.2656000000000006E-2</c:v>
                </c:pt>
                <c:pt idx="1">
                  <c:v>2.331093443853334E-2</c:v>
                </c:pt>
                <c:pt idx="2">
                  <c:v>2.3965868877066671E-2</c:v>
                </c:pt>
                <c:pt idx="3">
                  <c:v>2.4620803315600001E-2</c:v>
                </c:pt>
                <c:pt idx="4">
                  <c:v>2.5275737754133377E-2</c:v>
                </c:pt>
                <c:pt idx="5">
                  <c:v>2.5930672192666683E-2</c:v>
                </c:pt>
                <c:pt idx="6">
                  <c:v>2.6585606631199996E-2</c:v>
                </c:pt>
                <c:pt idx="7">
                  <c:v>2.7240541069733368E-2</c:v>
                </c:pt>
                <c:pt idx="8">
                  <c:v>2.7895475508266702E-2</c:v>
                </c:pt>
                <c:pt idx="9">
                  <c:v>2.8550409946799978E-2</c:v>
                </c:pt>
                <c:pt idx="10">
                  <c:v>2.9205344385333367E-2</c:v>
                </c:pt>
                <c:pt idx="11">
                  <c:v>2.9860278823866691E-2</c:v>
                </c:pt>
                <c:pt idx="12">
                  <c:v>3.0515213262400014E-2</c:v>
                </c:pt>
                <c:pt idx="13">
                  <c:v>3.1170147700933366E-2</c:v>
                </c:pt>
                <c:pt idx="14">
                  <c:v>3.1825082139466651E-2</c:v>
                </c:pt>
                <c:pt idx="15">
                  <c:v>3.2480016578000023E-2</c:v>
                </c:pt>
                <c:pt idx="16">
                  <c:v>3.3134951016533319E-2</c:v>
                </c:pt>
                <c:pt idx="17">
                  <c:v>3.378988545506665E-2</c:v>
                </c:pt>
                <c:pt idx="18">
                  <c:v>3.4444819893600001E-2</c:v>
                </c:pt>
                <c:pt idx="19">
                  <c:v>3.5099754332133311E-2</c:v>
                </c:pt>
                <c:pt idx="20">
                  <c:v>3.5754688770666648E-2</c:v>
                </c:pt>
                <c:pt idx="21">
                  <c:v>3.6409623209200014E-2</c:v>
                </c:pt>
                <c:pt idx="22">
                  <c:v>3.7064557647733316E-2</c:v>
                </c:pt>
                <c:pt idx="23">
                  <c:v>3.7719492086266675E-2</c:v>
                </c:pt>
                <c:pt idx="24">
                  <c:v>3.8374426524799984E-2</c:v>
                </c:pt>
                <c:pt idx="25">
                  <c:v>3.9029360963333343E-2</c:v>
                </c:pt>
                <c:pt idx="26">
                  <c:v>3.9684295401866673E-2</c:v>
                </c:pt>
                <c:pt idx="27">
                  <c:v>4.0339229840400018E-2</c:v>
                </c:pt>
                <c:pt idx="28">
                  <c:v>4.0994164278933314E-2</c:v>
                </c:pt>
                <c:pt idx="29">
                  <c:v>4.1649098717466575E-2</c:v>
                </c:pt>
                <c:pt idx="30">
                  <c:v>4.2304033156000023E-2</c:v>
                </c:pt>
              </c:numCache>
            </c:numRef>
          </c:yVal>
        </c:ser>
        <c:axId val="99742080"/>
        <c:axId val="125292928"/>
      </c:scatterChart>
      <c:valAx>
        <c:axId val="99742080"/>
        <c:scaling>
          <c:orientation val="minMax"/>
          <c:max val="0.5"/>
          <c:min val="0.25"/>
        </c:scaling>
        <c:axPos val="b"/>
        <c:numFmt formatCode="0.00" sourceLinked="0"/>
        <c:tickLblPos val="nextTo"/>
        <c:txPr>
          <a:bodyPr rot="0" vert="horz"/>
          <a:lstStyle/>
          <a:p>
            <a:pPr>
              <a:defRPr/>
            </a:pPr>
            <a:endParaRPr lang="es-CL"/>
          </a:p>
        </c:txPr>
        <c:crossAx val="125292928"/>
        <c:crossesAt val="-1.0000000000000005E-2"/>
        <c:crossBetween val="midCat"/>
      </c:valAx>
      <c:valAx>
        <c:axId val="125292928"/>
        <c:scaling>
          <c:orientation val="minMax"/>
        </c:scaling>
        <c:axPos val="l"/>
        <c:majorGridlines/>
        <c:numFmt formatCode="0.00" sourceLinked="0"/>
        <c:tickLblPos val="nextTo"/>
        <c:txPr>
          <a:bodyPr rot="0" vert="horz"/>
          <a:lstStyle/>
          <a:p>
            <a:pPr>
              <a:defRPr/>
            </a:pPr>
            <a:endParaRPr lang="es-CL"/>
          </a:p>
        </c:txPr>
        <c:crossAx val="99742080"/>
        <c:crosses val="autoZero"/>
        <c:crossBetween val="midCat"/>
      </c:valAx>
      <c:spPr>
        <a:noFill/>
        <a:ln w="25400">
          <a:noFill/>
        </a:ln>
      </c:spPr>
    </c:plotArea>
    <c:plotVisOnly val="1"/>
    <c:dispBlanksAs val="gap"/>
  </c:chart>
  <c:spPr>
    <a:noFill/>
    <a:ln>
      <a:noFill/>
    </a:ln>
  </c:spPr>
  <c:txPr>
    <a:bodyPr/>
    <a:lstStyle/>
    <a:p>
      <a:pPr>
        <a:defRPr sz="1000" b="0" i="0" u="none" strike="noStrike" baseline="0">
          <a:solidFill>
            <a:srgbClr val="000000"/>
          </a:solidFill>
          <a:latin typeface="Calibri" panose="020F0502020204030204" pitchFamily="34" charset="0"/>
          <a:ea typeface="Calibri"/>
          <a:cs typeface="Calibri"/>
        </a:defRPr>
      </a:pPr>
      <a:endParaRPr lang="es-CL"/>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s-CL"/>
  <c:chart>
    <c:autoTitleDeleted val="1"/>
    <c:plotArea>
      <c:layout>
        <c:manualLayout>
          <c:layoutTarget val="inner"/>
          <c:xMode val="edge"/>
          <c:yMode val="edge"/>
          <c:x val="5.8063399528702091E-2"/>
          <c:y val="3.782198298479484E-2"/>
          <c:w val="0.90430662379177817"/>
          <c:h val="0.83058573934641999"/>
        </c:manualLayout>
      </c:layout>
      <c:barChart>
        <c:barDir val="col"/>
        <c:grouping val="clustered"/>
        <c:ser>
          <c:idx val="0"/>
          <c:order val="0"/>
          <c:tx>
            <c:strRef>
              <c:f>'Impacto distributivo'!$AH$8</c:f>
              <c:strCache>
                <c:ptCount val="1"/>
                <c:pt idx="0">
                  <c:v>Progressivity index of household taxes</c:v>
                </c:pt>
              </c:strCache>
            </c:strRef>
          </c:tx>
          <c:dPt>
            <c:idx val="4"/>
            <c:spPr>
              <a:solidFill>
                <a:srgbClr val="FF0000"/>
              </a:solidFill>
            </c:spPr>
          </c:dPt>
          <c:dPt>
            <c:idx val="16"/>
            <c:spPr>
              <a:solidFill>
                <a:srgbClr val="92D050"/>
              </a:solidFill>
            </c:spPr>
          </c:dPt>
          <c:cat>
            <c:strRef>
              <c:f>'Impacto distributivo'!$AE$9:$AE$37</c:f>
              <c:strCache>
                <c:ptCount val="29"/>
                <c:pt idx="0">
                  <c:v>Suiza</c:v>
                </c:pt>
                <c:pt idx="1">
                  <c:v>Islandia</c:v>
                </c:pt>
                <c:pt idx="2">
                  <c:v>Polonia</c:v>
                </c:pt>
                <c:pt idx="3">
                  <c:v>Japón</c:v>
                </c:pt>
                <c:pt idx="4">
                  <c:v>Chile</c:v>
                </c:pt>
                <c:pt idx="5">
                  <c:v>Holanda</c:v>
                </c:pt>
                <c:pt idx="6">
                  <c:v>Suecia</c:v>
                </c:pt>
                <c:pt idx="7">
                  <c:v>Dinamarca</c:v>
                </c:pt>
                <c:pt idx="8">
                  <c:v>Austria</c:v>
                </c:pt>
                <c:pt idx="9">
                  <c:v>Corea del Sur</c:v>
                </c:pt>
                <c:pt idx="10">
                  <c:v>España</c:v>
                </c:pt>
                <c:pt idx="11">
                  <c:v>Bélgica</c:v>
                </c:pt>
                <c:pt idx="12">
                  <c:v>Nueva Zelanda</c:v>
                </c:pt>
                <c:pt idx="13">
                  <c:v>Luxemburgo</c:v>
                </c:pt>
                <c:pt idx="14">
                  <c:v>Rep. Eslovaca</c:v>
                </c:pt>
                <c:pt idx="15">
                  <c:v>Noruega</c:v>
                </c:pt>
                <c:pt idx="16">
                  <c:v>OCDE-28</c:v>
                </c:pt>
                <c:pt idx="17">
                  <c:v>Finlandia</c:v>
                </c:pt>
                <c:pt idx="18">
                  <c:v>Alemania</c:v>
                </c:pt>
                <c:pt idx="19">
                  <c:v>Estonia</c:v>
                </c:pt>
                <c:pt idx="20">
                  <c:v>Reino Unido</c:v>
                </c:pt>
                <c:pt idx="21">
                  <c:v>Eslovenia</c:v>
                </c:pt>
                <c:pt idx="22">
                  <c:v>Portugal</c:v>
                </c:pt>
                <c:pt idx="23">
                  <c:v>Italia</c:v>
                </c:pt>
                <c:pt idx="24">
                  <c:v>Canadá</c:v>
                </c:pt>
                <c:pt idx="25">
                  <c:v>Rep. Checa</c:v>
                </c:pt>
                <c:pt idx="26">
                  <c:v>Estados Unidos</c:v>
                </c:pt>
                <c:pt idx="27">
                  <c:v>Israel</c:v>
                </c:pt>
                <c:pt idx="28">
                  <c:v>Australia</c:v>
                </c:pt>
              </c:strCache>
            </c:strRef>
          </c:cat>
          <c:val>
            <c:numRef>
              <c:f>'Impacto distributivo'!$AH$9:$AH$37</c:f>
              <c:numCache>
                <c:formatCode>0.00</c:formatCode>
                <c:ptCount val="29"/>
                <c:pt idx="0">
                  <c:v>-1.7187915045944305E-2</c:v>
                </c:pt>
                <c:pt idx="1">
                  <c:v>3.0584116347332546E-2</c:v>
                </c:pt>
                <c:pt idx="2">
                  <c:v>4.4784994488739044E-2</c:v>
                </c:pt>
                <c:pt idx="3">
                  <c:v>5.1717198178301393E-2</c:v>
                </c:pt>
                <c:pt idx="4">
                  <c:v>5.4114217680297894E-2</c:v>
                </c:pt>
                <c:pt idx="5">
                  <c:v>6.7789818398952498E-2</c:v>
                </c:pt>
                <c:pt idx="6">
                  <c:v>7.549757945401904E-2</c:v>
                </c:pt>
                <c:pt idx="7">
                  <c:v>7.7063647914262776E-2</c:v>
                </c:pt>
                <c:pt idx="8">
                  <c:v>7.8031835596538882E-2</c:v>
                </c:pt>
                <c:pt idx="9">
                  <c:v>9.031155289559821E-2</c:v>
                </c:pt>
                <c:pt idx="10">
                  <c:v>9.0381100025276565E-2</c:v>
                </c:pt>
                <c:pt idx="11">
                  <c:v>9.0848251278306424E-2</c:v>
                </c:pt>
                <c:pt idx="12">
                  <c:v>9.4262361988360258E-2</c:v>
                </c:pt>
                <c:pt idx="13">
                  <c:v>9.4972335607438646E-2</c:v>
                </c:pt>
                <c:pt idx="14">
                  <c:v>0.10503994402667949</c:v>
                </c:pt>
                <c:pt idx="15">
                  <c:v>0.1057976679098187</c:v>
                </c:pt>
                <c:pt idx="16">
                  <c:v>0.10963161076232193</c:v>
                </c:pt>
                <c:pt idx="17">
                  <c:v>0.12179658287117862</c:v>
                </c:pt>
                <c:pt idx="18">
                  <c:v>0.12653146148143418</c:v>
                </c:pt>
                <c:pt idx="19">
                  <c:v>0.12862705457961077</c:v>
                </c:pt>
                <c:pt idx="20">
                  <c:v>0.13799238981479336</c:v>
                </c:pt>
                <c:pt idx="21">
                  <c:v>0.14261006818425481</c:v>
                </c:pt>
                <c:pt idx="22">
                  <c:v>0.14308673124955568</c:v>
                </c:pt>
                <c:pt idx="23">
                  <c:v>0.14827460356783387</c:v>
                </c:pt>
                <c:pt idx="24">
                  <c:v>0.15138712129572071</c:v>
                </c:pt>
                <c:pt idx="25">
                  <c:v>0.16175455128980717</c:v>
                </c:pt>
                <c:pt idx="26">
                  <c:v>0.16603239387952376</c:v>
                </c:pt>
                <c:pt idx="27">
                  <c:v>0.20266612774121906</c:v>
                </c:pt>
                <c:pt idx="28">
                  <c:v>0.20388411823270119</c:v>
                </c:pt>
              </c:numCache>
            </c:numRef>
          </c:val>
        </c:ser>
        <c:gapWidth val="60"/>
        <c:overlap val="2"/>
        <c:axId val="102752640"/>
        <c:axId val="102755328"/>
      </c:barChart>
      <c:catAx>
        <c:axId val="102752640"/>
        <c:scaling>
          <c:orientation val="minMax"/>
        </c:scaling>
        <c:axPos val="b"/>
        <c:tickLblPos val="nextTo"/>
        <c:txPr>
          <a:bodyPr rot="-2700000"/>
          <a:lstStyle/>
          <a:p>
            <a:pPr>
              <a:defRPr/>
            </a:pPr>
            <a:endParaRPr lang="es-CL"/>
          </a:p>
        </c:txPr>
        <c:crossAx val="102755328"/>
        <c:crosses val="autoZero"/>
        <c:auto val="1"/>
        <c:lblAlgn val="ctr"/>
        <c:lblOffset val="100"/>
        <c:tickLblSkip val="1"/>
      </c:catAx>
      <c:valAx>
        <c:axId val="102755328"/>
        <c:scaling>
          <c:orientation val="minMax"/>
        </c:scaling>
        <c:axPos val="l"/>
        <c:majorGridlines>
          <c:spPr>
            <a:ln>
              <a:noFill/>
            </a:ln>
          </c:spPr>
        </c:majorGridlines>
        <c:numFmt formatCode="0.00" sourceLinked="1"/>
        <c:tickLblPos val="nextTo"/>
        <c:crossAx val="102752640"/>
        <c:crosses val="autoZero"/>
        <c:crossBetween val="between"/>
      </c:valAx>
    </c:plotArea>
    <c:plotVisOnly val="1"/>
    <c:dispBlanksAs val="gap"/>
  </c:chart>
  <c:spPr>
    <a:ln>
      <a:noFill/>
    </a:ln>
  </c:sp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s-CL"/>
  <c:chart>
    <c:plotArea>
      <c:layout>
        <c:manualLayout>
          <c:layoutTarget val="inner"/>
          <c:xMode val="edge"/>
          <c:yMode val="edge"/>
          <c:x val="0.10425034216625079"/>
          <c:y val="6.8795941822098333E-2"/>
          <c:w val="0.84269548366741098"/>
          <c:h val="0.72957250656167982"/>
        </c:manualLayout>
      </c:layout>
      <c:barChart>
        <c:barDir val="col"/>
        <c:grouping val="clustered"/>
        <c:ser>
          <c:idx val="0"/>
          <c:order val="0"/>
          <c:tx>
            <c:v>Renta</c:v>
          </c:tx>
          <c:spPr>
            <a:solidFill>
              <a:srgbClr val="002060"/>
            </a:solidFill>
            <a:ln>
              <a:solidFill>
                <a:srgbClr val="002060"/>
              </a:solidFill>
            </a:ln>
          </c:spPr>
          <c:cat>
            <c:strRef>
              <c:f>'4. Comparación OCDE'!$C$44:$C$45</c:f>
              <c:strCache>
                <c:ptCount val="2"/>
                <c:pt idx="0">
                  <c:v>OCDE</c:v>
                </c:pt>
                <c:pt idx="1">
                  <c:v>Chile</c:v>
                </c:pt>
              </c:strCache>
            </c:strRef>
          </c:cat>
          <c:val>
            <c:numRef>
              <c:f>'4. Comparación OCDE'!$D$44:$D$45</c:f>
              <c:numCache>
                <c:formatCode>0.0</c:formatCode>
                <c:ptCount val="2"/>
                <c:pt idx="0">
                  <c:v>11.4</c:v>
                </c:pt>
                <c:pt idx="1">
                  <c:v>8.5</c:v>
                </c:pt>
              </c:numCache>
            </c:numRef>
          </c:val>
        </c:ser>
        <c:ser>
          <c:idx val="1"/>
          <c:order val="1"/>
          <c:tx>
            <c:v>Indirectos (IVA)</c:v>
          </c:tx>
          <c:spPr>
            <a:solidFill>
              <a:srgbClr val="C00000"/>
            </a:solidFill>
            <a:ln>
              <a:solidFill>
                <a:srgbClr val="E60000"/>
              </a:solidFill>
            </a:ln>
          </c:spPr>
          <c:cat>
            <c:strRef>
              <c:f>'4. Comparación OCDE'!$C$44:$C$45</c:f>
              <c:strCache>
                <c:ptCount val="2"/>
                <c:pt idx="0">
                  <c:v>OCDE</c:v>
                </c:pt>
                <c:pt idx="1">
                  <c:v>Chile</c:v>
                </c:pt>
              </c:strCache>
            </c:strRef>
          </c:cat>
          <c:val>
            <c:numRef>
              <c:f>'4. Comparación OCDE'!$E$44:$E$45</c:f>
              <c:numCache>
                <c:formatCode>0.0</c:formatCode>
                <c:ptCount val="2"/>
                <c:pt idx="0">
                  <c:v>11</c:v>
                </c:pt>
                <c:pt idx="1">
                  <c:v>10.5</c:v>
                </c:pt>
              </c:numCache>
            </c:numRef>
          </c:val>
        </c:ser>
        <c:ser>
          <c:idx val="2"/>
          <c:order val="2"/>
          <c:tx>
            <c:v>Contribuciones</c:v>
          </c:tx>
          <c:spPr>
            <a:solidFill>
              <a:schemeClr val="bg1">
                <a:lumMod val="50000"/>
              </a:schemeClr>
            </a:solidFill>
            <a:ln>
              <a:solidFill>
                <a:schemeClr val="bg1">
                  <a:lumMod val="50000"/>
                </a:schemeClr>
              </a:solidFill>
            </a:ln>
          </c:spPr>
          <c:cat>
            <c:strRef>
              <c:f>'4. Comparación OCDE'!$C$44:$C$45</c:f>
              <c:strCache>
                <c:ptCount val="2"/>
                <c:pt idx="0">
                  <c:v>OCDE</c:v>
                </c:pt>
                <c:pt idx="1">
                  <c:v>Chile</c:v>
                </c:pt>
              </c:strCache>
            </c:strRef>
          </c:cat>
          <c:val>
            <c:numRef>
              <c:f>'4. Comparación OCDE'!$F$44:$F$45</c:f>
              <c:numCache>
                <c:formatCode>0.0</c:formatCode>
                <c:ptCount val="2"/>
                <c:pt idx="0">
                  <c:v>1.8</c:v>
                </c:pt>
                <c:pt idx="1">
                  <c:v>0.8</c:v>
                </c:pt>
              </c:numCache>
            </c:numRef>
          </c:val>
        </c:ser>
        <c:axId val="65874944"/>
        <c:axId val="67696512"/>
      </c:barChart>
      <c:catAx>
        <c:axId val="65874944"/>
        <c:scaling>
          <c:orientation val="minMax"/>
        </c:scaling>
        <c:axPos val="b"/>
        <c:tickLblPos val="nextTo"/>
        <c:crossAx val="67696512"/>
        <c:crosses val="autoZero"/>
        <c:auto val="1"/>
        <c:lblAlgn val="ctr"/>
        <c:lblOffset val="100"/>
      </c:catAx>
      <c:valAx>
        <c:axId val="67696512"/>
        <c:scaling>
          <c:orientation val="minMax"/>
          <c:max val="20"/>
        </c:scaling>
        <c:axPos val="l"/>
        <c:majorGridlines/>
        <c:numFmt formatCode="0" sourceLinked="0"/>
        <c:tickLblPos val="nextTo"/>
        <c:crossAx val="65874944"/>
        <c:crosses val="autoZero"/>
        <c:crossBetween val="between"/>
        <c:majorUnit val="4"/>
      </c:valAx>
    </c:plotArea>
    <c:legend>
      <c:legendPos val="b"/>
      <c:layout>
        <c:manualLayout>
          <c:xMode val="edge"/>
          <c:yMode val="edge"/>
          <c:x val="0.1011488222640111"/>
          <c:y val="0.89973153442549603"/>
          <c:w val="0.85966593125078083"/>
          <c:h val="7.6488909177448314E-2"/>
        </c:manualLayout>
      </c:layout>
    </c:legend>
    <c:plotVisOnly val="1"/>
    <c:dispBlanksAs val="gap"/>
  </c:chart>
  <c:spPr>
    <a:noFill/>
    <a:ln>
      <a:noFill/>
    </a:ln>
  </c:spPr>
  <c:txPr>
    <a:bodyPr/>
    <a:lstStyle/>
    <a:p>
      <a:pPr>
        <a:defRPr sz="1200"/>
      </a:pPr>
      <a:endParaRPr lang="es-CL"/>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s-CL"/>
  <c:chart>
    <c:plotArea>
      <c:layout>
        <c:manualLayout>
          <c:layoutTarget val="inner"/>
          <c:xMode val="edge"/>
          <c:yMode val="edge"/>
          <c:x val="0.12828018372703431"/>
          <c:y val="4.2141294838145327E-2"/>
          <c:w val="0.82171981627296642"/>
          <c:h val="0.75353200641586471"/>
        </c:manualLayout>
      </c:layout>
      <c:barChart>
        <c:barDir val="col"/>
        <c:grouping val="stacked"/>
        <c:ser>
          <c:idx val="0"/>
          <c:order val="0"/>
          <c:tx>
            <c:strRef>
              <c:f>'6. Incidencia impuestos NUEVO'!$D$4</c:f>
              <c:strCache>
                <c:ptCount val="1"/>
                <c:pt idx="0">
                  <c:v>IVA</c:v>
                </c:pt>
              </c:strCache>
            </c:strRef>
          </c:tx>
          <c:spPr>
            <a:solidFill>
              <a:srgbClr val="FF0000"/>
            </a:solidFill>
            <a:ln>
              <a:noFill/>
            </a:ln>
          </c:spPr>
          <c:cat>
            <c:strRef>
              <c:f>'6. Incidencia impuestos NUEVO'!$C$5:$C$14</c:f>
              <c:strCache>
                <c:ptCount val="10"/>
                <c:pt idx="0">
                  <c:v>I</c:v>
                </c:pt>
                <c:pt idx="1">
                  <c:v>II</c:v>
                </c:pt>
                <c:pt idx="2">
                  <c:v>III</c:v>
                </c:pt>
                <c:pt idx="3">
                  <c:v>IV</c:v>
                </c:pt>
                <c:pt idx="4">
                  <c:v>V</c:v>
                </c:pt>
                <c:pt idx="5">
                  <c:v>VI</c:v>
                </c:pt>
                <c:pt idx="6">
                  <c:v>VII</c:v>
                </c:pt>
                <c:pt idx="7">
                  <c:v>VIII</c:v>
                </c:pt>
                <c:pt idx="8">
                  <c:v>IX</c:v>
                </c:pt>
                <c:pt idx="9">
                  <c:v>X</c:v>
                </c:pt>
              </c:strCache>
            </c:strRef>
          </c:cat>
          <c:val>
            <c:numRef>
              <c:f>'6. Incidencia impuestos NUEVO'!$D$5:$D$14</c:f>
              <c:numCache>
                <c:formatCode>_(* #,##0.00_);_(* \(#,##0.00\);_(* "-"??_);_(@_)</c:formatCode>
                <c:ptCount val="10"/>
                <c:pt idx="0">
                  <c:v>34.21</c:v>
                </c:pt>
                <c:pt idx="1">
                  <c:v>22</c:v>
                </c:pt>
                <c:pt idx="2">
                  <c:v>18.95</c:v>
                </c:pt>
                <c:pt idx="3">
                  <c:v>17.14</c:v>
                </c:pt>
                <c:pt idx="4">
                  <c:v>16.68</c:v>
                </c:pt>
                <c:pt idx="5">
                  <c:v>15.729999999999999</c:v>
                </c:pt>
                <c:pt idx="6">
                  <c:v>14.97</c:v>
                </c:pt>
                <c:pt idx="7">
                  <c:v>14.05</c:v>
                </c:pt>
                <c:pt idx="8">
                  <c:v>13.57</c:v>
                </c:pt>
                <c:pt idx="9">
                  <c:v>8.17</c:v>
                </c:pt>
              </c:numCache>
            </c:numRef>
          </c:val>
        </c:ser>
        <c:ser>
          <c:idx val="2"/>
          <c:order val="1"/>
          <c:tx>
            <c:strRef>
              <c:f>'6. Incidencia impuestos NUEVO'!$E$4</c:f>
              <c:strCache>
                <c:ptCount val="1"/>
                <c:pt idx="0">
                  <c:v>Otros impuestos</c:v>
                </c:pt>
              </c:strCache>
            </c:strRef>
          </c:tx>
          <c:spPr>
            <a:solidFill>
              <a:srgbClr val="FFC000"/>
            </a:solidFill>
          </c:spPr>
          <c:cat>
            <c:strRef>
              <c:f>'6. Incidencia impuestos NUEVO'!$C$5:$C$14</c:f>
              <c:strCache>
                <c:ptCount val="10"/>
                <c:pt idx="0">
                  <c:v>I</c:v>
                </c:pt>
                <c:pt idx="1">
                  <c:v>II</c:v>
                </c:pt>
                <c:pt idx="2">
                  <c:v>III</c:v>
                </c:pt>
                <c:pt idx="3">
                  <c:v>IV</c:v>
                </c:pt>
                <c:pt idx="4">
                  <c:v>V</c:v>
                </c:pt>
                <c:pt idx="5">
                  <c:v>VI</c:v>
                </c:pt>
                <c:pt idx="6">
                  <c:v>VII</c:v>
                </c:pt>
                <c:pt idx="7">
                  <c:v>VIII</c:v>
                </c:pt>
                <c:pt idx="8">
                  <c:v>IX</c:v>
                </c:pt>
                <c:pt idx="9">
                  <c:v>X</c:v>
                </c:pt>
              </c:strCache>
            </c:strRef>
          </c:cat>
          <c:val>
            <c:numRef>
              <c:f>'6. Incidencia impuestos NUEVO'!$E$5:$E$14</c:f>
              <c:numCache>
                <c:formatCode>_(* #,##0.00_);_(* \(#,##0.00\);_(* "-"??_);_(@_)</c:formatCode>
                <c:ptCount val="10"/>
                <c:pt idx="0">
                  <c:v>7.76</c:v>
                </c:pt>
                <c:pt idx="1">
                  <c:v>5.01</c:v>
                </c:pt>
                <c:pt idx="2">
                  <c:v>5.35</c:v>
                </c:pt>
                <c:pt idx="3">
                  <c:v>4.8499999999999996</c:v>
                </c:pt>
                <c:pt idx="4">
                  <c:v>5.09</c:v>
                </c:pt>
                <c:pt idx="5">
                  <c:v>5.03</c:v>
                </c:pt>
                <c:pt idx="6">
                  <c:v>5.1499999999999995</c:v>
                </c:pt>
                <c:pt idx="7">
                  <c:v>5.6099999999999985</c:v>
                </c:pt>
                <c:pt idx="8">
                  <c:v>5.84</c:v>
                </c:pt>
                <c:pt idx="9">
                  <c:v>4.55</c:v>
                </c:pt>
              </c:numCache>
            </c:numRef>
          </c:val>
        </c:ser>
        <c:ser>
          <c:idx val="1"/>
          <c:order val="2"/>
          <c:tx>
            <c:strRef>
              <c:f>'6. Incidencia impuestos NUEVO'!$F$4</c:f>
              <c:strCache>
                <c:ptCount val="1"/>
                <c:pt idx="0">
                  <c:v>Impuesto a la renta</c:v>
                </c:pt>
              </c:strCache>
            </c:strRef>
          </c:tx>
          <c:spPr>
            <a:solidFill>
              <a:srgbClr val="002060"/>
            </a:solidFill>
          </c:spPr>
          <c:cat>
            <c:strRef>
              <c:f>'6. Incidencia impuestos NUEVO'!$C$5:$C$14</c:f>
              <c:strCache>
                <c:ptCount val="10"/>
                <c:pt idx="0">
                  <c:v>I</c:v>
                </c:pt>
                <c:pt idx="1">
                  <c:v>II</c:v>
                </c:pt>
                <c:pt idx="2">
                  <c:v>III</c:v>
                </c:pt>
                <c:pt idx="3">
                  <c:v>IV</c:v>
                </c:pt>
                <c:pt idx="4">
                  <c:v>V</c:v>
                </c:pt>
                <c:pt idx="5">
                  <c:v>VI</c:v>
                </c:pt>
                <c:pt idx="6">
                  <c:v>VII</c:v>
                </c:pt>
                <c:pt idx="7">
                  <c:v>VIII</c:v>
                </c:pt>
                <c:pt idx="8">
                  <c:v>IX</c:v>
                </c:pt>
                <c:pt idx="9">
                  <c:v>X</c:v>
                </c:pt>
              </c:strCache>
            </c:strRef>
          </c:cat>
          <c:val>
            <c:numRef>
              <c:f>'6. Incidencia impuestos NUEVO'!$F$5:$F$14</c:f>
              <c:numCache>
                <c:formatCode>_(* #,##0.00_);_(* \(#,##0.00\);_(* "-"??_);_(@_)</c:formatCode>
                <c:ptCount val="10"/>
                <c:pt idx="0">
                  <c:v>0.29000000000000026</c:v>
                </c:pt>
                <c:pt idx="1">
                  <c:v>0.18000000000000013</c:v>
                </c:pt>
                <c:pt idx="2">
                  <c:v>0.21000000000000013</c:v>
                </c:pt>
                <c:pt idx="3">
                  <c:v>9.0000000000000024E-2</c:v>
                </c:pt>
                <c:pt idx="4">
                  <c:v>0.13</c:v>
                </c:pt>
                <c:pt idx="5">
                  <c:v>0.24000000000000013</c:v>
                </c:pt>
                <c:pt idx="6">
                  <c:v>0.32000000000000034</c:v>
                </c:pt>
                <c:pt idx="7">
                  <c:v>0.72000000000000053</c:v>
                </c:pt>
                <c:pt idx="8">
                  <c:v>1.6600000000000001</c:v>
                </c:pt>
                <c:pt idx="9">
                  <c:v>8.5500000000000007</c:v>
                </c:pt>
              </c:numCache>
            </c:numRef>
          </c:val>
        </c:ser>
        <c:gapWidth val="112"/>
        <c:overlap val="100"/>
        <c:axId val="94573696"/>
        <c:axId val="94576000"/>
      </c:barChart>
      <c:catAx>
        <c:axId val="94573696"/>
        <c:scaling>
          <c:orientation val="minMax"/>
        </c:scaling>
        <c:axPos val="b"/>
        <c:tickLblPos val="low"/>
        <c:crossAx val="94576000"/>
        <c:crosses val="autoZero"/>
        <c:auto val="1"/>
        <c:lblAlgn val="ctr"/>
        <c:lblOffset val="100"/>
      </c:catAx>
      <c:valAx>
        <c:axId val="94576000"/>
        <c:scaling>
          <c:orientation val="minMax"/>
        </c:scaling>
        <c:axPos val="l"/>
        <c:majorGridlines>
          <c:spPr>
            <a:ln>
              <a:solidFill>
                <a:schemeClr val="bg1">
                  <a:lumMod val="75000"/>
                </a:schemeClr>
              </a:solidFill>
            </a:ln>
          </c:spPr>
        </c:majorGridlines>
        <c:title>
          <c:tx>
            <c:rich>
              <a:bodyPr rot="-5400000" vert="horz"/>
              <a:lstStyle/>
              <a:p>
                <a:pPr>
                  <a:defRPr/>
                </a:pPr>
                <a:r>
                  <a:rPr lang="es-CL"/>
                  <a:t>Porcentaje</a:t>
                </a:r>
              </a:p>
            </c:rich>
          </c:tx>
          <c:layout>
            <c:manualLayout>
              <c:xMode val="edge"/>
              <c:yMode val="edge"/>
              <c:x val="1.1111111111111124E-2"/>
              <c:y val="0.29431248177311203"/>
            </c:manualLayout>
          </c:layout>
        </c:title>
        <c:numFmt formatCode="0" sourceLinked="0"/>
        <c:tickLblPos val="nextTo"/>
        <c:crossAx val="94573696"/>
        <c:crosses val="autoZero"/>
        <c:crossBetween val="between"/>
      </c:valAx>
    </c:plotArea>
    <c:legend>
      <c:legendPos val="b"/>
      <c:layout>
        <c:manualLayout>
          <c:xMode val="edge"/>
          <c:yMode val="edge"/>
          <c:x val="6.1111111111111123E-2"/>
          <c:y val="0.8932257946923301"/>
          <c:w val="0.88888888888888884"/>
          <c:h val="7.8996427529892166E-2"/>
        </c:manualLayout>
      </c:layout>
    </c:legend>
    <c:plotVisOnly val="1"/>
    <c:dispBlanksAs val="gap"/>
  </c:chart>
  <c:spPr>
    <a:ln>
      <a:noFill/>
    </a:ln>
  </c:spPr>
  <c:txPr>
    <a:bodyPr/>
    <a:lstStyle/>
    <a:p>
      <a:pPr>
        <a:defRPr>
          <a:latin typeface="Calibri (Cuerpo)"/>
        </a:defRPr>
      </a:pPr>
      <a:endParaRPr lang="es-CL"/>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s-CL"/>
  <c:chart>
    <c:autoTitleDeleted val="1"/>
    <c:plotArea>
      <c:layout>
        <c:manualLayout>
          <c:layoutTarget val="inner"/>
          <c:xMode val="edge"/>
          <c:yMode val="edge"/>
          <c:x val="6.0094670774848875E-2"/>
          <c:y val="2.7848189456867119E-2"/>
          <c:w val="0.91439808284833968"/>
          <c:h val="0.61217823744572075"/>
        </c:manualLayout>
      </c:layout>
      <c:barChart>
        <c:barDir val="col"/>
        <c:grouping val="clustered"/>
        <c:ser>
          <c:idx val="0"/>
          <c:order val="0"/>
          <c:spPr>
            <a:solidFill>
              <a:srgbClr val="0070C0"/>
            </a:solidFill>
          </c:spPr>
          <c:dPt>
            <c:idx val="6"/>
            <c:spPr>
              <a:solidFill>
                <a:srgbClr val="FF0000"/>
              </a:solidFill>
            </c:spPr>
          </c:dPt>
          <c:dLbls>
            <c:dLbl>
              <c:idx val="6"/>
              <c:layout/>
              <c:showVal val="1"/>
            </c:dLbl>
            <c:delete val="1"/>
            <c:txPr>
              <a:bodyPr/>
              <a:lstStyle/>
              <a:p>
                <a:pPr>
                  <a:defRPr sz="1200" b="1"/>
                </a:pPr>
                <a:endParaRPr lang="es-CL"/>
              </a:p>
            </c:txPr>
          </c:dLbls>
          <c:cat>
            <c:strRef>
              <c:f>'4.6. carga trib'!$BX$111:$BX$142</c:f>
              <c:strCache>
                <c:ptCount val="32"/>
                <c:pt idx="0">
                  <c:v>Suiza (1958)</c:v>
                </c:pt>
                <c:pt idx="1">
                  <c:v>Italia (1979)</c:v>
                </c:pt>
                <c:pt idx="2">
                  <c:v>Eslovaquia (2008)</c:v>
                </c:pt>
                <c:pt idx="3">
                  <c:v>Corea (2002)</c:v>
                </c:pt>
                <c:pt idx="4">
                  <c:v>Luxemburgo (1955)</c:v>
                </c:pt>
                <c:pt idx="5">
                  <c:v>Japón (1986)</c:v>
                </c:pt>
                <c:pt idx="6">
                  <c:v>Chile (2013)</c:v>
                </c:pt>
                <c:pt idx="7">
                  <c:v>España (1988)</c:v>
                </c:pt>
                <c:pt idx="8">
                  <c:v>República Checa (2003)</c:v>
                </c:pt>
                <c:pt idx="9">
                  <c:v>Estonia (2005)</c:v>
                </c:pt>
                <c:pt idx="10">
                  <c:v>Polonia (2010)</c:v>
                </c:pt>
                <c:pt idx="11">
                  <c:v>Grecia (1997)</c:v>
                </c:pt>
                <c:pt idx="12">
                  <c:v>Francia (1974)</c:v>
                </c:pt>
                <c:pt idx="13">
                  <c:v>Australia (1972)</c:v>
                </c:pt>
                <c:pt idx="14">
                  <c:v>EE.UU. (1965)</c:v>
                </c:pt>
                <c:pt idx="15">
                  <c:v>Portugal (1997)</c:v>
                </c:pt>
                <c:pt idx="16">
                  <c:v>Eslovenia (2000)</c:v>
                </c:pt>
                <c:pt idx="17">
                  <c:v>Alemania (1976)</c:v>
                </c:pt>
                <c:pt idx="18">
                  <c:v>Holanda (1971)</c:v>
                </c:pt>
                <c:pt idx="19">
                  <c:v>Bélgica (1972)</c:v>
                </c:pt>
                <c:pt idx="20">
                  <c:v>Islandia (1973)</c:v>
                </c:pt>
                <c:pt idx="21">
                  <c:v>Hungría (2006)</c:v>
                </c:pt>
                <c:pt idx="22">
                  <c:v>Noruega (1964)</c:v>
                </c:pt>
                <c:pt idx="23">
                  <c:v>Austria (1979)</c:v>
                </c:pt>
                <c:pt idx="24">
                  <c:v>Canadá (1973)</c:v>
                </c:pt>
                <c:pt idx="25">
                  <c:v>Irlanda (1991)</c:v>
                </c:pt>
                <c:pt idx="26">
                  <c:v>Finlandia (1982)</c:v>
                </c:pt>
                <c:pt idx="27">
                  <c:v>Reino Unido (1988)</c:v>
                </c:pt>
                <c:pt idx="28">
                  <c:v>Dinamarca (1967)</c:v>
                </c:pt>
                <c:pt idx="29">
                  <c:v>Nueva Zelanda (1985)</c:v>
                </c:pt>
                <c:pt idx="30">
                  <c:v>Israel (1993)</c:v>
                </c:pt>
                <c:pt idx="31">
                  <c:v>Suecia (1974)</c:v>
                </c:pt>
              </c:strCache>
            </c:strRef>
          </c:cat>
          <c:val>
            <c:numRef>
              <c:f>'4.6. carga trib'!$BY$111:$BY$142</c:f>
              <c:numCache>
                <c:formatCode>General</c:formatCode>
                <c:ptCount val="32"/>
                <c:pt idx="0">
                  <c:v>14.9</c:v>
                </c:pt>
                <c:pt idx="1">
                  <c:v>16.5</c:v>
                </c:pt>
                <c:pt idx="2">
                  <c:v>17.399999999999999</c:v>
                </c:pt>
                <c:pt idx="3">
                  <c:v>18.8</c:v>
                </c:pt>
                <c:pt idx="4">
                  <c:v>18.8</c:v>
                </c:pt>
                <c:pt idx="5">
                  <c:v>19.399999999999999</c:v>
                </c:pt>
                <c:pt idx="6">
                  <c:v>19.7</c:v>
                </c:pt>
                <c:pt idx="7">
                  <c:v>19.899999999999999</c:v>
                </c:pt>
                <c:pt idx="8">
                  <c:v>20.2</c:v>
                </c:pt>
                <c:pt idx="9">
                  <c:v>20.399999999999999</c:v>
                </c:pt>
                <c:pt idx="10">
                  <c:v>20.6</c:v>
                </c:pt>
                <c:pt idx="11">
                  <c:v>20.8</c:v>
                </c:pt>
                <c:pt idx="12">
                  <c:v>21</c:v>
                </c:pt>
                <c:pt idx="13">
                  <c:v>21.4</c:v>
                </c:pt>
                <c:pt idx="14">
                  <c:v>21.4</c:v>
                </c:pt>
                <c:pt idx="15">
                  <c:v>22.1</c:v>
                </c:pt>
                <c:pt idx="16">
                  <c:v>23.1</c:v>
                </c:pt>
                <c:pt idx="17">
                  <c:v>23.2</c:v>
                </c:pt>
                <c:pt idx="18">
                  <c:v>23.9</c:v>
                </c:pt>
                <c:pt idx="19">
                  <c:v>24.4</c:v>
                </c:pt>
                <c:pt idx="20">
                  <c:v>25.1</c:v>
                </c:pt>
                <c:pt idx="21">
                  <c:v>25.3</c:v>
                </c:pt>
                <c:pt idx="22">
                  <c:v>26.1</c:v>
                </c:pt>
                <c:pt idx="23">
                  <c:v>26.8</c:v>
                </c:pt>
                <c:pt idx="24">
                  <c:v>27.2</c:v>
                </c:pt>
                <c:pt idx="25">
                  <c:v>28.2</c:v>
                </c:pt>
                <c:pt idx="26">
                  <c:v>28.9</c:v>
                </c:pt>
                <c:pt idx="27">
                  <c:v>29.5</c:v>
                </c:pt>
                <c:pt idx="28">
                  <c:v>30</c:v>
                </c:pt>
                <c:pt idx="29">
                  <c:v>30.6</c:v>
                </c:pt>
                <c:pt idx="30">
                  <c:v>31.5</c:v>
                </c:pt>
                <c:pt idx="31">
                  <c:v>32.5</c:v>
                </c:pt>
              </c:numCache>
            </c:numRef>
          </c:val>
        </c:ser>
        <c:dLbls>
          <c:showVal val="1"/>
        </c:dLbls>
        <c:gapWidth val="50"/>
        <c:axId val="67053056"/>
        <c:axId val="67054592"/>
      </c:barChart>
      <c:lineChart>
        <c:grouping val="standard"/>
        <c:ser>
          <c:idx val="1"/>
          <c:order val="1"/>
          <c:spPr>
            <a:ln>
              <a:solidFill>
                <a:srgbClr val="C00000"/>
              </a:solidFill>
            </a:ln>
          </c:spPr>
          <c:marker>
            <c:symbol val="none"/>
          </c:marker>
          <c:dLbls>
            <c:dLbl>
              <c:idx val="9"/>
              <c:layout>
                <c:manualLayout>
                  <c:x val="-3.6796543067890902E-2"/>
                  <c:y val="-2.9055690072639251E-2"/>
                </c:manualLayout>
              </c:layout>
              <c:tx>
                <c:rich>
                  <a:bodyPr/>
                  <a:lstStyle/>
                  <a:p>
                    <a:pPr>
                      <a:defRPr sz="1200" b="1"/>
                    </a:pPr>
                    <a:r>
                      <a:rPr lang="en-US"/>
                      <a:t>Promedio =</a:t>
                    </a:r>
                    <a:r>
                      <a:rPr lang="en-US" baseline="0"/>
                      <a:t> </a:t>
                    </a:r>
                    <a:r>
                      <a:rPr lang="en-US"/>
                      <a:t>23.4</a:t>
                    </a:r>
                  </a:p>
                </c:rich>
              </c:tx>
              <c:numFmt formatCode="#,##0.0" sourceLinked="0"/>
              <c:spPr/>
              <c:showVal val="1"/>
            </c:dLbl>
            <c:delete val="1"/>
            <c:txPr>
              <a:bodyPr/>
              <a:lstStyle/>
              <a:p>
                <a:pPr>
                  <a:defRPr sz="1200" b="1"/>
                </a:pPr>
                <a:endParaRPr lang="es-CL"/>
              </a:p>
            </c:txPr>
          </c:dLbls>
          <c:val>
            <c:numRef>
              <c:f>'4.6. carga trib'!$BZ$111:$BZ$142</c:f>
              <c:numCache>
                <c:formatCode>0.0</c:formatCode>
                <c:ptCount val="32"/>
                <c:pt idx="0">
                  <c:v>23.424999999999986</c:v>
                </c:pt>
                <c:pt idx="1">
                  <c:v>23.424999999999986</c:v>
                </c:pt>
                <c:pt idx="2">
                  <c:v>23.424999999999986</c:v>
                </c:pt>
                <c:pt idx="3">
                  <c:v>23.424999999999986</c:v>
                </c:pt>
                <c:pt idx="4">
                  <c:v>23.424999999999986</c:v>
                </c:pt>
                <c:pt idx="5">
                  <c:v>23.424999999999986</c:v>
                </c:pt>
                <c:pt idx="6">
                  <c:v>23.424999999999986</c:v>
                </c:pt>
                <c:pt idx="7">
                  <c:v>23.424999999999986</c:v>
                </c:pt>
                <c:pt idx="8">
                  <c:v>23.424999999999986</c:v>
                </c:pt>
                <c:pt idx="9">
                  <c:v>23.424999999999986</c:v>
                </c:pt>
                <c:pt idx="10">
                  <c:v>23.424999999999986</c:v>
                </c:pt>
                <c:pt idx="11">
                  <c:v>23.424999999999986</c:v>
                </c:pt>
                <c:pt idx="12">
                  <c:v>23.424999999999986</c:v>
                </c:pt>
                <c:pt idx="13">
                  <c:v>23.424999999999986</c:v>
                </c:pt>
                <c:pt idx="14">
                  <c:v>23.424999999999986</c:v>
                </c:pt>
                <c:pt idx="15">
                  <c:v>23.424999999999986</c:v>
                </c:pt>
                <c:pt idx="16">
                  <c:v>23.424999999999986</c:v>
                </c:pt>
                <c:pt idx="17">
                  <c:v>23.424999999999986</c:v>
                </c:pt>
                <c:pt idx="18">
                  <c:v>23.424999999999986</c:v>
                </c:pt>
                <c:pt idx="19">
                  <c:v>23.424999999999986</c:v>
                </c:pt>
                <c:pt idx="20">
                  <c:v>23.424999999999986</c:v>
                </c:pt>
                <c:pt idx="21">
                  <c:v>23.424999999999986</c:v>
                </c:pt>
                <c:pt idx="22">
                  <c:v>23.424999999999986</c:v>
                </c:pt>
                <c:pt idx="23">
                  <c:v>23.424999999999986</c:v>
                </c:pt>
                <c:pt idx="24">
                  <c:v>23.424999999999986</c:v>
                </c:pt>
                <c:pt idx="25">
                  <c:v>23.424999999999986</c:v>
                </c:pt>
                <c:pt idx="26">
                  <c:v>23.424999999999986</c:v>
                </c:pt>
                <c:pt idx="27">
                  <c:v>23.424999999999986</c:v>
                </c:pt>
                <c:pt idx="28">
                  <c:v>23.424999999999986</c:v>
                </c:pt>
                <c:pt idx="29">
                  <c:v>23.424999999999986</c:v>
                </c:pt>
                <c:pt idx="30">
                  <c:v>23.424999999999986</c:v>
                </c:pt>
                <c:pt idx="31">
                  <c:v>23.424999999999986</c:v>
                </c:pt>
              </c:numCache>
            </c:numRef>
          </c:val>
        </c:ser>
        <c:marker val="1"/>
        <c:axId val="67053056"/>
        <c:axId val="67054592"/>
      </c:lineChart>
      <c:catAx>
        <c:axId val="67053056"/>
        <c:scaling>
          <c:orientation val="minMax"/>
        </c:scaling>
        <c:axPos val="b"/>
        <c:tickLblPos val="nextTo"/>
        <c:txPr>
          <a:bodyPr rot="-2700000"/>
          <a:lstStyle/>
          <a:p>
            <a:pPr>
              <a:defRPr sz="900" b="0"/>
            </a:pPr>
            <a:endParaRPr lang="es-CL"/>
          </a:p>
        </c:txPr>
        <c:crossAx val="67054592"/>
        <c:crosses val="autoZero"/>
        <c:auto val="1"/>
        <c:lblAlgn val="ctr"/>
        <c:lblOffset val="100"/>
        <c:tickLblSkip val="1"/>
      </c:catAx>
      <c:valAx>
        <c:axId val="67054592"/>
        <c:scaling>
          <c:orientation val="minMax"/>
        </c:scaling>
        <c:axPos val="l"/>
        <c:numFmt formatCode="General" sourceLinked="1"/>
        <c:tickLblPos val="nextTo"/>
        <c:txPr>
          <a:bodyPr/>
          <a:lstStyle/>
          <a:p>
            <a:pPr>
              <a:defRPr sz="1200"/>
            </a:pPr>
            <a:endParaRPr lang="es-CL"/>
          </a:p>
        </c:txPr>
        <c:crossAx val="67053056"/>
        <c:crosses val="autoZero"/>
        <c:crossBetween val="between"/>
      </c:valAx>
    </c:plotArea>
    <c:plotVisOnly val="1"/>
    <c:dispBlanksAs val="gap"/>
  </c:chart>
  <c:spPr>
    <a:ln>
      <a:noFill/>
    </a:ln>
  </c:spPr>
  <c:externalData r:id="rId1"/>
</c:chartSpace>
</file>

<file path=ppt/drawings/drawing1.xml><?xml version="1.0" encoding="utf-8"?>
<c:userShapes xmlns:c="http://schemas.openxmlformats.org/drawingml/2006/chart">
  <cdr:relSizeAnchor xmlns:cdr="http://schemas.openxmlformats.org/drawingml/2006/chartDrawing">
    <cdr:from>
      <cdr:x>0.19519</cdr:x>
      <cdr:y>0.89937</cdr:y>
    </cdr:from>
    <cdr:to>
      <cdr:x>0.86128</cdr:x>
      <cdr:y>1</cdr:y>
    </cdr:to>
    <cdr:sp macro="" textlink="">
      <cdr:nvSpPr>
        <cdr:cNvPr id="2" name="TextBox 1"/>
        <cdr:cNvSpPr txBox="1"/>
      </cdr:nvSpPr>
      <cdr:spPr>
        <a:xfrm xmlns:a="http://schemas.openxmlformats.org/drawingml/2006/main">
          <a:off x="1005831" y="2921176"/>
          <a:ext cx="3432379" cy="32684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100">
              <a:latin typeface="+mn-lt"/>
              <a:cs typeface="Arial" pitchFamily="34" charset="0"/>
            </a:rPr>
            <a:t>Gini</a:t>
          </a:r>
          <a:r>
            <a:rPr lang="en-US" sz="1100" baseline="0">
              <a:latin typeface="+mn-lt"/>
              <a:cs typeface="Arial" pitchFamily="34" charset="0"/>
            </a:rPr>
            <a:t> ingreso autónomo más transferencias monetarias </a:t>
          </a:r>
          <a:endParaRPr lang="en-US" sz="1100">
            <a:latin typeface="+mn-lt"/>
            <a:cs typeface="Arial" pitchFamily="34" charset="0"/>
          </a:endParaRPr>
        </a:p>
      </cdr:txBody>
    </cdr:sp>
  </cdr:relSizeAnchor>
  <cdr:relSizeAnchor xmlns:cdr="http://schemas.openxmlformats.org/drawingml/2006/chartDrawing">
    <cdr:from>
      <cdr:x>0.8575</cdr:x>
      <cdr:y>0.54411</cdr:y>
    </cdr:from>
    <cdr:to>
      <cdr:x>0.965</cdr:x>
      <cdr:y>0.65141</cdr:y>
    </cdr:to>
    <cdr:sp macro="" textlink="">
      <cdr:nvSpPr>
        <cdr:cNvPr id="3" name="2 Elipse"/>
        <cdr:cNvSpPr/>
      </cdr:nvSpPr>
      <cdr:spPr>
        <a:xfrm xmlns:a="http://schemas.openxmlformats.org/drawingml/2006/main">
          <a:off x="4681182" y="1937982"/>
          <a:ext cx="586854" cy="382137"/>
        </a:xfrm>
        <a:prstGeom xmlns:a="http://schemas.openxmlformats.org/drawingml/2006/main" prst="ellipse">
          <a:avLst/>
        </a:prstGeom>
        <a:noFill xmlns:a="http://schemas.openxmlformats.org/drawingml/2006/main"/>
        <a:ln xmlns:a="http://schemas.openxmlformats.org/drawingml/2006/main">
          <a:solidFill>
            <a:srgbClr val="FF0000"/>
          </a:solid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vertOverflow="clip"/>
        <a:lstStyle xmlns:a="http://schemas.openxmlformats.org/drawingml/2006/main"/>
        <a:p xmlns:a="http://schemas.openxmlformats.org/drawingml/2006/main">
          <a:endParaRPr lang="es-CL"/>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8962" name="Rectangle 2"/>
          <p:cNvSpPr>
            <a:spLocks noGrp="1" noChangeArrowheads="1"/>
          </p:cNvSpPr>
          <p:nvPr>
            <p:ph type="hdr" sz="quarter"/>
          </p:nvPr>
        </p:nvSpPr>
        <p:spPr bwMode="auto">
          <a:xfrm>
            <a:off x="2" y="0"/>
            <a:ext cx="3038475" cy="465138"/>
          </a:xfrm>
          <a:prstGeom prst="rect">
            <a:avLst/>
          </a:prstGeom>
          <a:noFill/>
          <a:ln w="9525">
            <a:noFill/>
            <a:miter lim="800000"/>
            <a:headEnd/>
            <a:tailEnd/>
          </a:ln>
          <a:effectLst/>
        </p:spPr>
        <p:txBody>
          <a:bodyPr vert="horz" wrap="square" lIns="92640" tIns="46320" rIns="92640" bIns="46320" numCol="1" anchor="t" anchorCtr="0" compatLnSpc="1">
            <a:prstTxWarp prst="textNoShape">
              <a:avLst/>
            </a:prstTxWarp>
          </a:bodyPr>
          <a:lstStyle>
            <a:lvl1pPr eaLnBrk="0" hangingPunct="0">
              <a:defRPr sz="1200">
                <a:latin typeface="Arial" pitchFamily="34" charset="0"/>
                <a:ea typeface="ヒラギノ角ゴ Pro W3" charset="-128"/>
                <a:cs typeface="+mn-cs"/>
              </a:defRPr>
            </a:lvl1pPr>
          </a:lstStyle>
          <a:p>
            <a:pPr>
              <a:defRPr/>
            </a:pPr>
            <a:endParaRPr lang="es-ES"/>
          </a:p>
        </p:txBody>
      </p:sp>
      <p:sp>
        <p:nvSpPr>
          <p:cNvPr id="168963" name="Rectangle 3"/>
          <p:cNvSpPr>
            <a:spLocks noGrp="1" noChangeArrowheads="1"/>
          </p:cNvSpPr>
          <p:nvPr>
            <p:ph type="dt" sz="quarter" idx="1"/>
          </p:nvPr>
        </p:nvSpPr>
        <p:spPr bwMode="auto">
          <a:xfrm>
            <a:off x="3970345" y="0"/>
            <a:ext cx="3038475" cy="465138"/>
          </a:xfrm>
          <a:prstGeom prst="rect">
            <a:avLst/>
          </a:prstGeom>
          <a:noFill/>
          <a:ln w="9525">
            <a:noFill/>
            <a:miter lim="800000"/>
            <a:headEnd/>
            <a:tailEnd/>
          </a:ln>
          <a:effectLst/>
        </p:spPr>
        <p:txBody>
          <a:bodyPr vert="horz" wrap="square" lIns="92640" tIns="46320" rIns="92640" bIns="46320" numCol="1" anchor="t" anchorCtr="0" compatLnSpc="1">
            <a:prstTxWarp prst="textNoShape">
              <a:avLst/>
            </a:prstTxWarp>
          </a:bodyPr>
          <a:lstStyle>
            <a:lvl1pPr algn="r" eaLnBrk="0" hangingPunct="0">
              <a:defRPr sz="1200"/>
            </a:lvl1pPr>
          </a:lstStyle>
          <a:p>
            <a:pPr>
              <a:defRPr/>
            </a:pPr>
            <a:fld id="{5D9669B7-4C75-4B13-8038-CDD7C86AC6FB}" type="datetime1">
              <a:rPr lang="es-ES"/>
              <a:pPr>
                <a:defRPr/>
              </a:pPr>
              <a:t>29/09/2014</a:t>
            </a:fld>
            <a:endParaRPr lang="es-ES"/>
          </a:p>
        </p:txBody>
      </p:sp>
      <p:sp>
        <p:nvSpPr>
          <p:cNvPr id="168964" name="Rectangle 4"/>
          <p:cNvSpPr>
            <a:spLocks noGrp="1" noChangeArrowheads="1"/>
          </p:cNvSpPr>
          <p:nvPr>
            <p:ph type="ftr" sz="quarter" idx="2"/>
          </p:nvPr>
        </p:nvSpPr>
        <p:spPr bwMode="auto">
          <a:xfrm>
            <a:off x="2" y="8829675"/>
            <a:ext cx="3038475" cy="465138"/>
          </a:xfrm>
          <a:prstGeom prst="rect">
            <a:avLst/>
          </a:prstGeom>
          <a:noFill/>
          <a:ln w="9525">
            <a:noFill/>
            <a:miter lim="800000"/>
            <a:headEnd/>
            <a:tailEnd/>
          </a:ln>
          <a:effectLst/>
        </p:spPr>
        <p:txBody>
          <a:bodyPr vert="horz" wrap="square" lIns="92640" tIns="46320" rIns="92640" bIns="46320" numCol="1" anchor="b" anchorCtr="0" compatLnSpc="1">
            <a:prstTxWarp prst="textNoShape">
              <a:avLst/>
            </a:prstTxWarp>
          </a:bodyPr>
          <a:lstStyle>
            <a:lvl1pPr eaLnBrk="0" hangingPunct="0">
              <a:defRPr sz="1200">
                <a:latin typeface="Arial" pitchFamily="34" charset="0"/>
                <a:ea typeface="ヒラギノ角ゴ Pro W3" charset="-128"/>
                <a:cs typeface="+mn-cs"/>
              </a:defRPr>
            </a:lvl1pPr>
          </a:lstStyle>
          <a:p>
            <a:pPr>
              <a:defRPr/>
            </a:pPr>
            <a:endParaRPr lang="es-ES"/>
          </a:p>
        </p:txBody>
      </p:sp>
      <p:sp>
        <p:nvSpPr>
          <p:cNvPr id="168965" name="Rectangle 5"/>
          <p:cNvSpPr>
            <a:spLocks noGrp="1" noChangeArrowheads="1"/>
          </p:cNvSpPr>
          <p:nvPr>
            <p:ph type="sldNum" sz="quarter" idx="3"/>
          </p:nvPr>
        </p:nvSpPr>
        <p:spPr bwMode="auto">
          <a:xfrm>
            <a:off x="3970345" y="8829675"/>
            <a:ext cx="3038475" cy="465138"/>
          </a:xfrm>
          <a:prstGeom prst="rect">
            <a:avLst/>
          </a:prstGeom>
          <a:noFill/>
          <a:ln w="9525">
            <a:noFill/>
            <a:miter lim="800000"/>
            <a:headEnd/>
            <a:tailEnd/>
          </a:ln>
          <a:effectLst/>
        </p:spPr>
        <p:txBody>
          <a:bodyPr vert="horz" wrap="square" lIns="92640" tIns="46320" rIns="92640" bIns="46320" numCol="1" anchor="b" anchorCtr="0" compatLnSpc="1">
            <a:prstTxWarp prst="textNoShape">
              <a:avLst/>
            </a:prstTxWarp>
          </a:bodyPr>
          <a:lstStyle>
            <a:lvl1pPr algn="r" eaLnBrk="0" hangingPunct="0">
              <a:defRPr sz="1200"/>
            </a:lvl1pPr>
          </a:lstStyle>
          <a:p>
            <a:pPr>
              <a:defRPr/>
            </a:pPr>
            <a:fld id="{B2027ED2-27CE-4902-A6C9-47A8BB5A9D85}" type="slidenum">
              <a:rPr lang="es-ES"/>
              <a:pPr>
                <a:defRPr/>
              </a:pPr>
              <a:t>‹Nº›</a:t>
            </a:fld>
            <a:endParaRPr lang="es-ES"/>
          </a:p>
        </p:txBody>
      </p:sp>
    </p:spTree>
    <p:extLst>
      <p:ext uri="{BB962C8B-B14F-4D97-AF65-F5344CB8AC3E}">
        <p14:creationId xmlns:p14="http://schemas.microsoft.com/office/powerpoint/2010/main" xmlns="" val="15480321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0"/>
            <a:ext cx="3038475" cy="465138"/>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lvl1pPr defTabSz="471243">
              <a:defRPr sz="1200">
                <a:latin typeface="Calibri" pitchFamily="34" charset="0"/>
                <a:ea typeface="ヒラギノ角ゴ Pro W3" charset="-128"/>
                <a:cs typeface="+mn-cs"/>
              </a:defRPr>
            </a:lvl1pPr>
          </a:lstStyle>
          <a:p>
            <a:pPr>
              <a:defRPr/>
            </a:pPr>
            <a:endParaRPr lang="es-CL"/>
          </a:p>
        </p:txBody>
      </p:sp>
      <p:sp>
        <p:nvSpPr>
          <p:cNvPr id="3" name="Date Placeholder 2"/>
          <p:cNvSpPr>
            <a:spLocks noGrp="1"/>
          </p:cNvSpPr>
          <p:nvPr>
            <p:ph type="dt" idx="1"/>
          </p:nvPr>
        </p:nvSpPr>
        <p:spPr bwMode="auto">
          <a:xfrm>
            <a:off x="3970345" y="0"/>
            <a:ext cx="3038475" cy="465138"/>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lvl1pPr algn="r" defTabSz="471243">
              <a:defRPr sz="1200">
                <a:latin typeface="Calibri" pitchFamily="34" charset="0"/>
              </a:defRPr>
            </a:lvl1pPr>
          </a:lstStyle>
          <a:p>
            <a:pPr>
              <a:defRPr/>
            </a:pPr>
            <a:fld id="{F0483497-E8CA-47C7-B439-9F746370CF10}" type="datetime1">
              <a:rPr lang="en-US"/>
              <a:pPr>
                <a:defRPr/>
              </a:pPr>
              <a:t>9/29/2014</a:t>
            </a:fld>
            <a:endParaRPr lang="en-US"/>
          </a:p>
        </p:txBody>
      </p:sp>
      <p:sp>
        <p:nvSpPr>
          <p:cNvPr id="62468" name="Slide Image Placeholder 3"/>
          <p:cNvSpPr>
            <a:spLocks noGrp="1" noRot="1" noChangeAspect="1"/>
          </p:cNvSpPr>
          <p:nvPr>
            <p:ph type="sldImg" idx="2"/>
          </p:nvPr>
        </p:nvSpPr>
        <p:spPr bwMode="auto">
          <a:xfrm>
            <a:off x="1181100" y="696913"/>
            <a:ext cx="4648200" cy="3486150"/>
          </a:xfrm>
          <a:prstGeom prst="rect">
            <a:avLst/>
          </a:prstGeom>
          <a:noFill/>
          <a:ln w="12700">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5" name="Notes Placeholder 4"/>
          <p:cNvSpPr>
            <a:spLocks noGrp="1"/>
          </p:cNvSpPr>
          <p:nvPr>
            <p:ph type="body" sz="quarter" idx="3"/>
          </p:nvPr>
        </p:nvSpPr>
        <p:spPr bwMode="auto">
          <a:xfrm>
            <a:off x="701675" y="4416430"/>
            <a:ext cx="5607050" cy="4183063"/>
          </a:xfrm>
          <a:prstGeom prst="rect">
            <a:avLst/>
          </a:prstGeom>
          <a:noFill/>
          <a:ln w="9525">
            <a:noFill/>
            <a:miter lim="800000"/>
            <a:headEnd/>
            <a:tailEnd/>
          </a:ln>
        </p:spPr>
        <p:txBody>
          <a:bodyPr vert="horz" wrap="square" lIns="94400" tIns="47201" rIns="94400" bIns="472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bwMode="auto">
          <a:xfrm>
            <a:off x="2" y="8829675"/>
            <a:ext cx="3038475" cy="465138"/>
          </a:xfrm>
          <a:prstGeom prst="rect">
            <a:avLst/>
          </a:prstGeom>
          <a:noFill/>
          <a:ln w="9525">
            <a:noFill/>
            <a:miter lim="800000"/>
            <a:headEnd/>
            <a:tailEnd/>
          </a:ln>
        </p:spPr>
        <p:txBody>
          <a:bodyPr vert="horz" wrap="square" lIns="94400" tIns="47201" rIns="94400" bIns="47201" numCol="1" anchor="b" anchorCtr="0" compatLnSpc="1">
            <a:prstTxWarp prst="textNoShape">
              <a:avLst/>
            </a:prstTxWarp>
          </a:bodyPr>
          <a:lstStyle>
            <a:lvl1pPr defTabSz="471243">
              <a:defRPr sz="1200">
                <a:latin typeface="Calibri" pitchFamily="34" charset="0"/>
                <a:ea typeface="ヒラギノ角ゴ Pro W3" charset="-128"/>
                <a:cs typeface="+mn-cs"/>
              </a:defRPr>
            </a:lvl1pPr>
          </a:lstStyle>
          <a:p>
            <a:pPr>
              <a:defRPr/>
            </a:pPr>
            <a:endParaRPr lang="es-CL"/>
          </a:p>
        </p:txBody>
      </p:sp>
      <p:sp>
        <p:nvSpPr>
          <p:cNvPr id="7" name="Slide Number Placeholder 6"/>
          <p:cNvSpPr>
            <a:spLocks noGrp="1"/>
          </p:cNvSpPr>
          <p:nvPr>
            <p:ph type="sldNum" sz="quarter" idx="5"/>
          </p:nvPr>
        </p:nvSpPr>
        <p:spPr bwMode="auto">
          <a:xfrm>
            <a:off x="3970345" y="8829675"/>
            <a:ext cx="3038475" cy="465138"/>
          </a:xfrm>
          <a:prstGeom prst="rect">
            <a:avLst/>
          </a:prstGeom>
          <a:noFill/>
          <a:ln w="9525">
            <a:noFill/>
            <a:miter lim="800000"/>
            <a:headEnd/>
            <a:tailEnd/>
          </a:ln>
        </p:spPr>
        <p:txBody>
          <a:bodyPr vert="horz" wrap="square" lIns="94400" tIns="47201" rIns="94400" bIns="47201" numCol="1" anchor="b" anchorCtr="0" compatLnSpc="1">
            <a:prstTxWarp prst="textNoShape">
              <a:avLst/>
            </a:prstTxWarp>
          </a:bodyPr>
          <a:lstStyle>
            <a:lvl1pPr algn="r" defTabSz="471243">
              <a:defRPr sz="1200">
                <a:latin typeface="Calibri" pitchFamily="34" charset="0"/>
              </a:defRPr>
            </a:lvl1pPr>
          </a:lstStyle>
          <a:p>
            <a:pPr>
              <a:defRPr/>
            </a:pPr>
            <a:fld id="{9B621641-ADE4-495F-BB2F-720D330265AB}" type="slidenum">
              <a:rPr lang="en-US"/>
              <a:pPr>
                <a:defRPr/>
              </a:pPr>
              <a:t>‹Nº›</a:t>
            </a:fld>
            <a:endParaRPr lang="en-US"/>
          </a:p>
        </p:txBody>
      </p:sp>
    </p:spTree>
    <p:extLst>
      <p:ext uri="{BB962C8B-B14F-4D97-AF65-F5344CB8AC3E}">
        <p14:creationId xmlns:p14="http://schemas.microsoft.com/office/powerpoint/2010/main" xmlns="" val="82601176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charset="-128"/>
      </a:defRPr>
    </a:lvl1pPr>
    <a:lvl2pPr marL="4572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2pPr>
    <a:lvl3pPr marL="9144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3pPr>
    <a:lvl4pPr marL="13716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4pPr>
    <a:lvl5pPr marL="1828800" algn="l" defTabSz="457200" rtl="0" eaLnBrk="0" fontAlgn="base" hangingPunct="0">
      <a:spcBef>
        <a:spcPct val="30000"/>
      </a:spcBef>
      <a:spcAft>
        <a:spcPct val="0"/>
      </a:spcAft>
      <a:defRPr sz="1200" kern="1200">
        <a:solidFill>
          <a:schemeClr val="tx1"/>
        </a:solidFill>
        <a:latin typeface="+mn-lt"/>
        <a:ea typeface="ヒラギノ角ゴ Pro W3" charset="-128"/>
        <a:cs typeface="ヒラギノ角ゴ Pro W3"/>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CL" dirty="0"/>
          </a:p>
        </p:txBody>
      </p:sp>
      <p:sp>
        <p:nvSpPr>
          <p:cNvPr id="4" name="3 Marcador de número de diapositiva"/>
          <p:cNvSpPr>
            <a:spLocks noGrp="1"/>
          </p:cNvSpPr>
          <p:nvPr>
            <p:ph type="sldNum" sz="quarter" idx="10"/>
          </p:nvPr>
        </p:nvSpPr>
        <p:spPr/>
        <p:txBody>
          <a:bodyPr/>
          <a:lstStyle/>
          <a:p>
            <a:pPr>
              <a:defRPr/>
            </a:pPr>
            <a:fld id="{9B621641-ADE4-495F-BB2F-720D330265AB}" type="slidenum">
              <a:rPr lang="en-US" smtClean="0"/>
              <a:pPr>
                <a:defRPr/>
              </a:pPr>
              <a:t>4</a:t>
            </a:fld>
            <a:endParaRPr lang="en-US"/>
          </a:p>
        </p:txBody>
      </p:sp>
    </p:spTree>
    <p:extLst>
      <p:ext uri="{BB962C8B-B14F-4D97-AF65-F5344CB8AC3E}">
        <p14:creationId xmlns:p14="http://schemas.microsoft.com/office/powerpoint/2010/main" xmlns="" val="9826410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9B621641-ADE4-495F-BB2F-720D330265AB}" type="slidenum">
              <a:rPr lang="en-US" smtClean="0"/>
              <a:pPr>
                <a:defRPr/>
              </a:pPr>
              <a:t>28</a:t>
            </a:fld>
            <a:endParaRPr lang="en-US"/>
          </a:p>
        </p:txBody>
      </p:sp>
    </p:spTree>
    <p:extLst>
      <p:ext uri="{BB962C8B-B14F-4D97-AF65-F5344CB8AC3E}">
        <p14:creationId xmlns:p14="http://schemas.microsoft.com/office/powerpoint/2010/main" xmlns="" val="2978955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9B621641-ADE4-495F-BB2F-720D330265AB}" type="slidenum">
              <a:rPr lang="en-US" smtClean="0"/>
              <a:pPr>
                <a:defRPr/>
              </a:pPr>
              <a:t>33</a:t>
            </a:fld>
            <a:endParaRPr lang="en-US"/>
          </a:p>
        </p:txBody>
      </p:sp>
    </p:spTree>
    <p:extLst>
      <p:ext uri="{BB962C8B-B14F-4D97-AF65-F5344CB8AC3E}">
        <p14:creationId xmlns:p14="http://schemas.microsoft.com/office/powerpoint/2010/main" xmlns="" val="2288788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9B621641-ADE4-495F-BB2F-720D330265AB}" type="slidenum">
              <a:rPr lang="en-US" smtClean="0"/>
              <a:pPr>
                <a:defRPr/>
              </a:pPr>
              <a:t>34</a:t>
            </a:fld>
            <a:endParaRPr lang="en-US"/>
          </a:p>
        </p:txBody>
      </p:sp>
    </p:spTree>
    <p:extLst>
      <p:ext uri="{BB962C8B-B14F-4D97-AF65-F5344CB8AC3E}">
        <p14:creationId xmlns:p14="http://schemas.microsoft.com/office/powerpoint/2010/main" xmlns="" val="23598961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p:txBody>
          <a:bodyPr/>
          <a:lstStyle>
            <a:lvl1pPr>
              <a:defRPr/>
            </a:lvl1pPr>
          </a:lstStyle>
          <a:p>
            <a:pPr>
              <a:defRPr/>
            </a:pPr>
            <a:fld id="{35B128E2-F266-4E05-A946-34C7298EE545}" type="slidenum">
              <a:rPr lang="en-US"/>
              <a:pPr>
                <a:defRPr/>
              </a:pPr>
              <a:t>‹Nº›</a:t>
            </a:fld>
            <a:endParaRPr lang="en-US"/>
          </a:p>
        </p:txBody>
      </p:sp>
    </p:spTree>
    <p:extLst>
      <p:ext uri="{BB962C8B-B14F-4D97-AF65-F5344CB8AC3E}">
        <p14:creationId xmlns:p14="http://schemas.microsoft.com/office/powerpoint/2010/main" xmlns="" val="230230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1477963"/>
            <a:ext cx="8177213" cy="4525962"/>
          </a:xfrm>
          <a:prstGeom prst="rect">
            <a:avLst/>
          </a:prstGeo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5" name="Slide Number Placeholder 5"/>
          <p:cNvSpPr>
            <a:spLocks noGrp="1"/>
          </p:cNvSpPr>
          <p:nvPr>
            <p:ph type="sldNum" sz="quarter" idx="11"/>
          </p:nvPr>
        </p:nvSpPr>
        <p:spPr/>
        <p:txBody>
          <a:bodyPr/>
          <a:lstStyle>
            <a:lvl1pPr>
              <a:defRPr/>
            </a:lvl1pPr>
          </a:lstStyle>
          <a:p>
            <a:pPr>
              <a:defRPr/>
            </a:pPr>
            <a:fld id="{BDBB8595-24CA-4BA0-801B-C19A429BB956}" type="slidenum">
              <a:rPr lang="en-US"/>
              <a:pPr>
                <a:defRPr/>
              </a:pPr>
              <a:t>‹Nº›</a:t>
            </a:fld>
            <a:endParaRPr lang="en-US"/>
          </a:p>
        </p:txBody>
      </p:sp>
    </p:spTree>
    <p:extLst>
      <p:ext uri="{BB962C8B-B14F-4D97-AF65-F5344CB8AC3E}">
        <p14:creationId xmlns:p14="http://schemas.microsoft.com/office/powerpoint/2010/main" xmlns="" val="958242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019800" y="274638"/>
            <a:ext cx="2057400" cy="5851525"/>
          </a:xfrm>
          <a:prstGeom prst="rect">
            <a:avLst/>
          </a:prstGeom>
        </p:spPr>
        <p:txBody>
          <a:bodyPr vert="eaVert"/>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457200" y="274638"/>
            <a:ext cx="5410200" cy="5851525"/>
          </a:xfrm>
          <a:prstGeom prst="rect">
            <a:avLst/>
          </a:prstGeo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4"/>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5" name="Slide Number Placeholder 5"/>
          <p:cNvSpPr>
            <a:spLocks noGrp="1"/>
          </p:cNvSpPr>
          <p:nvPr>
            <p:ph type="sldNum" sz="quarter" idx="11"/>
          </p:nvPr>
        </p:nvSpPr>
        <p:spPr/>
        <p:txBody>
          <a:bodyPr/>
          <a:lstStyle>
            <a:lvl1pPr>
              <a:defRPr/>
            </a:lvl1pPr>
          </a:lstStyle>
          <a:p>
            <a:pPr>
              <a:defRPr/>
            </a:pPr>
            <a:fld id="{5DD04AEB-F041-469F-A1ED-51D8557F1A66}" type="slidenum">
              <a:rPr lang="en-US"/>
              <a:pPr>
                <a:defRPr/>
              </a:pPr>
              <a:t>‹Nº›</a:t>
            </a:fld>
            <a:endParaRPr lang="en-US"/>
          </a:p>
        </p:txBody>
      </p:sp>
    </p:spTree>
    <p:extLst>
      <p:ext uri="{BB962C8B-B14F-4D97-AF65-F5344CB8AC3E}">
        <p14:creationId xmlns:p14="http://schemas.microsoft.com/office/powerpoint/2010/main" xmlns="" val="37259295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AD2EB692-A00B-4AD4-8D36-2882D6D15EDE}" type="slidenum">
              <a:rPr lang="en-US"/>
              <a:pPr>
                <a:defRPr/>
              </a:pPr>
              <a:t>‹Nº›</a:t>
            </a:fld>
            <a:endParaRPr lang="en-US"/>
          </a:p>
        </p:txBody>
      </p:sp>
    </p:spTree>
    <p:extLst>
      <p:ext uri="{BB962C8B-B14F-4D97-AF65-F5344CB8AC3E}">
        <p14:creationId xmlns:p14="http://schemas.microsoft.com/office/powerpoint/2010/main" xmlns="" val="12823539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3667F35C-B105-4C35-86B6-86B0B1577A3B}" type="slidenum">
              <a:rPr lang="en-US"/>
              <a:pPr>
                <a:defRPr/>
              </a:pPr>
              <a:t>‹Nº›</a:t>
            </a:fld>
            <a:endParaRPr lang="en-US"/>
          </a:p>
        </p:txBody>
      </p:sp>
    </p:spTree>
    <p:extLst>
      <p:ext uri="{BB962C8B-B14F-4D97-AF65-F5344CB8AC3E}">
        <p14:creationId xmlns:p14="http://schemas.microsoft.com/office/powerpoint/2010/main" xmlns="" val="25634282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F4EAF6CE-D06E-44FE-9C03-8F148B8562AC}" type="slidenum">
              <a:rPr lang="en-US"/>
              <a:pPr>
                <a:defRPr/>
              </a:pPr>
              <a:t>‹Nº›</a:t>
            </a:fld>
            <a:endParaRPr lang="en-US"/>
          </a:p>
        </p:txBody>
      </p:sp>
    </p:spTree>
    <p:extLst>
      <p:ext uri="{BB962C8B-B14F-4D97-AF65-F5344CB8AC3E}">
        <p14:creationId xmlns:p14="http://schemas.microsoft.com/office/powerpoint/2010/main" xmlns="" val="17801946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0D75E5C8-BC7A-401E-88C6-F841509981F8}" type="slidenum">
              <a:rPr lang="en-US"/>
              <a:pPr>
                <a:defRPr/>
              </a:pPr>
              <a:t>‹Nº›</a:t>
            </a:fld>
            <a:endParaRPr lang="en-US"/>
          </a:p>
        </p:txBody>
      </p:sp>
    </p:spTree>
    <p:extLst>
      <p:ext uri="{BB962C8B-B14F-4D97-AF65-F5344CB8AC3E}">
        <p14:creationId xmlns:p14="http://schemas.microsoft.com/office/powerpoint/2010/main" xmlns="" val="9990991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9" name="Slide Number Placeholder 8"/>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A9B2C501-44FB-4AC3-923D-C443F4CF84B9}" type="slidenum">
              <a:rPr lang="en-US"/>
              <a:pPr>
                <a:defRPr/>
              </a:pPr>
              <a:t>‹Nº›</a:t>
            </a:fld>
            <a:endParaRPr lang="en-US"/>
          </a:p>
        </p:txBody>
      </p:sp>
    </p:spTree>
    <p:extLst>
      <p:ext uri="{BB962C8B-B14F-4D97-AF65-F5344CB8AC3E}">
        <p14:creationId xmlns:p14="http://schemas.microsoft.com/office/powerpoint/2010/main" xmlns="" val="2305376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BECB5ACA-3480-4CBF-A8E1-9005EFF21421}" type="slidenum">
              <a:rPr lang="en-US"/>
              <a:pPr>
                <a:defRPr/>
              </a:pPr>
              <a:t>‹Nº›</a:t>
            </a:fld>
            <a:endParaRPr lang="en-US"/>
          </a:p>
        </p:txBody>
      </p:sp>
    </p:spTree>
    <p:extLst>
      <p:ext uri="{BB962C8B-B14F-4D97-AF65-F5344CB8AC3E}">
        <p14:creationId xmlns:p14="http://schemas.microsoft.com/office/powerpoint/2010/main" xmlns="" val="19979055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4" name="Slide Number Placeholder 3"/>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CAF4C7EA-26E2-43D6-8EC6-650822237E2C}" type="slidenum">
              <a:rPr lang="en-US"/>
              <a:pPr>
                <a:defRPr/>
              </a:pPr>
              <a:t>‹Nº›</a:t>
            </a:fld>
            <a:endParaRPr lang="en-US"/>
          </a:p>
        </p:txBody>
      </p:sp>
    </p:spTree>
    <p:extLst>
      <p:ext uri="{BB962C8B-B14F-4D97-AF65-F5344CB8AC3E}">
        <p14:creationId xmlns:p14="http://schemas.microsoft.com/office/powerpoint/2010/main" xmlns="" val="190419176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83FDD469-5993-4E47-A7A3-28A3E8EDA802}" type="slidenum">
              <a:rPr lang="en-US"/>
              <a:pPr>
                <a:defRPr/>
              </a:pPr>
              <a:t>‹Nº›</a:t>
            </a:fld>
            <a:endParaRPr lang="en-US"/>
          </a:p>
        </p:txBody>
      </p:sp>
    </p:spTree>
    <p:extLst>
      <p:ext uri="{BB962C8B-B14F-4D97-AF65-F5344CB8AC3E}">
        <p14:creationId xmlns:p14="http://schemas.microsoft.com/office/powerpoint/2010/main" xmlns="" val="3167471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989856"/>
            <a:ext cx="8164513" cy="1143000"/>
          </a:xfrm>
          <a:prstGeom prst="rect">
            <a:avLst/>
          </a:prstGeom>
        </p:spPr>
        <p:txBody>
          <a:bodyPr/>
          <a:lstStyle/>
          <a:p>
            <a:r>
              <a:rPr lang="en-US" dirty="0" smtClean="0"/>
              <a:t>Click to edit Master title style</a:t>
            </a:r>
            <a:endParaRPr lang="en-US" dirty="0"/>
          </a:p>
        </p:txBody>
      </p:sp>
      <p:sp>
        <p:nvSpPr>
          <p:cNvPr id="3" name="Content Placeholder 2"/>
          <p:cNvSpPr>
            <a:spLocks noGrp="1"/>
          </p:cNvSpPr>
          <p:nvPr>
            <p:ph idx="1"/>
          </p:nvPr>
        </p:nvSpPr>
        <p:spPr>
          <a:xfrm>
            <a:off x="152400" y="1477963"/>
            <a:ext cx="8177213" cy="4525962"/>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s-ES_tradnl"/>
              <a:t>Gobierno de Chile | Ministerio del Interior</a:t>
            </a:r>
          </a:p>
          <a:p>
            <a:pPr>
              <a:defRPr/>
            </a:pPr>
            <a:endParaRPr lang="en-US"/>
          </a:p>
        </p:txBody>
      </p:sp>
      <p:sp>
        <p:nvSpPr>
          <p:cNvPr id="5" name="Slide Number Placeholder 5"/>
          <p:cNvSpPr>
            <a:spLocks noGrp="1"/>
          </p:cNvSpPr>
          <p:nvPr>
            <p:ph type="sldNum" sz="quarter" idx="11"/>
          </p:nvPr>
        </p:nvSpPr>
        <p:spPr/>
        <p:txBody>
          <a:bodyPr/>
          <a:lstStyle>
            <a:lvl1pPr>
              <a:defRPr/>
            </a:lvl1pPr>
          </a:lstStyle>
          <a:p>
            <a:pPr>
              <a:defRPr/>
            </a:pPr>
            <a:fld id="{9CF64644-F6C2-490A-8491-AE0F00CA90FA}" type="slidenum">
              <a:rPr lang="en-US"/>
              <a:pPr>
                <a:defRPr/>
              </a:pPr>
              <a:t>‹Nº›</a:t>
            </a:fld>
            <a:endParaRPr lang="en-US"/>
          </a:p>
        </p:txBody>
      </p:sp>
    </p:spTree>
    <p:extLst>
      <p:ext uri="{BB962C8B-B14F-4D97-AF65-F5344CB8AC3E}">
        <p14:creationId xmlns:p14="http://schemas.microsoft.com/office/powerpoint/2010/main" xmlns="" val="50839152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61A1AD04-80F4-4B95-A8CE-4F90629AB0AE}" type="slidenum">
              <a:rPr lang="en-US"/>
              <a:pPr>
                <a:defRPr/>
              </a:pPr>
              <a:t>‹Nº›</a:t>
            </a:fld>
            <a:endParaRPr lang="en-US"/>
          </a:p>
        </p:txBody>
      </p:sp>
    </p:spTree>
    <p:extLst>
      <p:ext uri="{BB962C8B-B14F-4D97-AF65-F5344CB8AC3E}">
        <p14:creationId xmlns:p14="http://schemas.microsoft.com/office/powerpoint/2010/main" xmlns="" val="264077889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EB14FBD8-404E-4ECB-9CD5-21FC224A46C4}" type="slidenum">
              <a:rPr lang="en-US"/>
              <a:pPr>
                <a:defRPr/>
              </a:pPr>
              <a:t>‹Nº›</a:t>
            </a:fld>
            <a:endParaRPr lang="en-US"/>
          </a:p>
        </p:txBody>
      </p:sp>
    </p:spTree>
    <p:extLst>
      <p:ext uri="{BB962C8B-B14F-4D97-AF65-F5344CB8AC3E}">
        <p14:creationId xmlns:p14="http://schemas.microsoft.com/office/powerpoint/2010/main" xmlns="" val="226611582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ea typeface="ヒラギノ角ゴ Pro W3" charset="-128"/>
                <a:cs typeface="+mn-cs"/>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fld id="{5C8B9528-59BE-466B-8F85-0E4F363FDA5D}" type="slidenum">
              <a:rPr lang="en-US"/>
              <a:pPr>
                <a:defRPr/>
              </a:pPr>
              <a:t>‹Nº›</a:t>
            </a:fld>
            <a:endParaRPr lang="en-US"/>
          </a:p>
        </p:txBody>
      </p:sp>
    </p:spTree>
    <p:extLst>
      <p:ext uri="{BB962C8B-B14F-4D97-AF65-F5344CB8AC3E}">
        <p14:creationId xmlns:p14="http://schemas.microsoft.com/office/powerpoint/2010/main" xmlns="" val="16621721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Haga clic para modificar el estilo de subtítulo del patrón</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19310497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idx="1"/>
          </p:nvPr>
        </p:nvSpPr>
        <p:spPr>
          <a:xfrm>
            <a:off x="457200" y="1600200"/>
            <a:ext cx="8229600" cy="4525963"/>
          </a:xfrm>
          <a:prstGeom prst="rect">
            <a:avLst/>
          </a:prstGeom>
        </p:spPr>
        <p:txBody>
          <a:body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137511310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Haga clic para modificar el estilo de texto del patrón</a:t>
            </a:r>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251016328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386878408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7" name="Marcador de fecha 6"/>
          <p:cNvSpPr>
            <a:spLocks noGrp="1"/>
          </p:cNvSpPr>
          <p:nvPr>
            <p:ph type="dt" sz="half" idx="10"/>
          </p:nvPr>
        </p:nvSpPr>
        <p:spPr/>
        <p:txBody>
          <a:bodyPr/>
          <a:lstStyle/>
          <a:p>
            <a:endParaRPr lang="es-ES"/>
          </a:p>
        </p:txBody>
      </p:sp>
      <p:sp>
        <p:nvSpPr>
          <p:cNvPr id="8" name="Marcador de pie de página 7"/>
          <p:cNvSpPr>
            <a:spLocks noGrp="1"/>
          </p:cNvSpPr>
          <p:nvPr>
            <p:ph type="ftr" sz="quarter" idx="11"/>
          </p:nvPr>
        </p:nvSpPr>
        <p:spPr/>
        <p:txBody>
          <a:bodyPr/>
          <a:lstStyle/>
          <a:p>
            <a:r>
              <a:rPr lang="es-ES" smtClean="0"/>
              <a:t>Gobierno de Chile | Ministerio del Interior </a:t>
            </a:r>
            <a:endParaRPr lang="es-ES"/>
          </a:p>
        </p:txBody>
      </p:sp>
      <p:sp>
        <p:nvSpPr>
          <p:cNvPr id="9" name="Marcador de número de diapositiva 8"/>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302307352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fecha 2"/>
          <p:cNvSpPr>
            <a:spLocks noGrp="1"/>
          </p:cNvSpPr>
          <p:nvPr>
            <p:ph type="dt" sz="half" idx="10"/>
          </p:nvPr>
        </p:nvSpPr>
        <p:spPr/>
        <p:txBody>
          <a:bodyPr/>
          <a:lstStyle/>
          <a:p>
            <a:endParaRPr lang="es-ES"/>
          </a:p>
        </p:txBody>
      </p:sp>
      <p:sp>
        <p:nvSpPr>
          <p:cNvPr id="4" name="Marcador de pie de página 3"/>
          <p:cNvSpPr>
            <a:spLocks noGrp="1"/>
          </p:cNvSpPr>
          <p:nvPr>
            <p:ph type="ftr" sz="quarter" idx="11"/>
          </p:nvPr>
        </p:nvSpPr>
        <p:spPr/>
        <p:txBody>
          <a:bodyPr/>
          <a:lstStyle/>
          <a:p>
            <a:r>
              <a:rPr lang="es-ES" smtClean="0"/>
              <a:t>Gobierno de Chile | Ministerio del Interior </a:t>
            </a:r>
            <a:endParaRPr lang="es-ES"/>
          </a:p>
        </p:txBody>
      </p:sp>
      <p:sp>
        <p:nvSpPr>
          <p:cNvPr id="5" name="Marcador de número de diapositiva 4"/>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203381275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endParaRPr lang="es-ES"/>
          </a:p>
        </p:txBody>
      </p:sp>
      <p:sp>
        <p:nvSpPr>
          <p:cNvPr id="3" name="Marcador de pie de página 2"/>
          <p:cNvSpPr>
            <a:spLocks noGrp="1"/>
          </p:cNvSpPr>
          <p:nvPr>
            <p:ph type="ftr" sz="quarter" idx="11"/>
          </p:nvPr>
        </p:nvSpPr>
        <p:spPr/>
        <p:txBody>
          <a:bodyPr/>
          <a:lstStyle/>
          <a:p>
            <a:r>
              <a:rPr lang="es-ES" smtClean="0"/>
              <a:t>Gobierno de Chile | Ministerio del Interior </a:t>
            </a:r>
            <a:endParaRPr lang="es-ES"/>
          </a:p>
        </p:txBody>
      </p:sp>
      <p:sp>
        <p:nvSpPr>
          <p:cNvPr id="4" name="Marcador de número de diapositiva 3"/>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163064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6" name="Slide Number Placeholder 5"/>
          <p:cNvSpPr>
            <a:spLocks noGrp="1"/>
          </p:cNvSpPr>
          <p:nvPr>
            <p:ph type="sldNum" sz="quarter" idx="12"/>
          </p:nvPr>
        </p:nvSpPr>
        <p:spPr/>
        <p:txBody>
          <a:bodyPr/>
          <a:lstStyle>
            <a:lvl1pPr>
              <a:defRPr/>
            </a:lvl1pPr>
          </a:lstStyle>
          <a:p>
            <a:pPr>
              <a:defRPr/>
            </a:pPr>
            <a:fld id="{15DB36DD-0395-4068-A1E4-34672876B7FF}" type="slidenum">
              <a:rPr lang="en-US"/>
              <a:pPr>
                <a:defRPr/>
              </a:pPr>
              <a:t>‹Nº›</a:t>
            </a:fld>
            <a:endParaRPr lang="en-US"/>
          </a:p>
        </p:txBody>
      </p:sp>
    </p:spTree>
    <p:extLst>
      <p:ext uri="{BB962C8B-B14F-4D97-AF65-F5344CB8AC3E}">
        <p14:creationId xmlns:p14="http://schemas.microsoft.com/office/powerpoint/2010/main" xmlns="" val="31814453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21153709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
        <p:nvSpPr>
          <p:cNvPr id="5" name="Marcador de fecha 4"/>
          <p:cNvSpPr>
            <a:spLocks noGrp="1"/>
          </p:cNvSpPr>
          <p:nvPr>
            <p:ph type="dt" sz="half" idx="10"/>
          </p:nvPr>
        </p:nvSpPr>
        <p:spPr/>
        <p:txBody>
          <a:bodyPr/>
          <a:lstStyle/>
          <a:p>
            <a:endParaRPr lang="es-ES"/>
          </a:p>
        </p:txBody>
      </p:sp>
      <p:sp>
        <p:nvSpPr>
          <p:cNvPr id="6" name="Marcador de pie de página 5"/>
          <p:cNvSpPr>
            <a:spLocks noGrp="1"/>
          </p:cNvSpPr>
          <p:nvPr>
            <p:ph type="ftr" sz="quarter" idx="11"/>
          </p:nvPr>
        </p:nvSpPr>
        <p:spPr/>
        <p:txBody>
          <a:bodyPr/>
          <a:lstStyle/>
          <a:p>
            <a:r>
              <a:rPr lang="es-ES" smtClean="0"/>
              <a:t>Gobierno de Chile | Ministerio del Interior </a:t>
            </a:r>
            <a:endParaRPr lang="es-ES"/>
          </a:p>
        </p:txBody>
      </p:sp>
      <p:sp>
        <p:nvSpPr>
          <p:cNvPr id="7" name="Marcador de número de diapositiva 6"/>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363234477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1600200"/>
            <a:ext cx="8229600" cy="4525963"/>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265491339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fecha 3"/>
          <p:cNvSpPr>
            <a:spLocks noGrp="1"/>
          </p:cNvSpPr>
          <p:nvPr>
            <p:ph type="dt" sz="half" idx="10"/>
          </p:nvPr>
        </p:nvSpPr>
        <p:spPr/>
        <p:txBody>
          <a:bodyPr/>
          <a:lstStyle/>
          <a:p>
            <a:endParaRPr lang="es-ES"/>
          </a:p>
        </p:txBody>
      </p:sp>
      <p:sp>
        <p:nvSpPr>
          <p:cNvPr id="5" name="Marcador de pie de página 4"/>
          <p:cNvSpPr>
            <a:spLocks noGrp="1"/>
          </p:cNvSpPr>
          <p:nvPr>
            <p:ph type="ftr" sz="quarter" idx="11"/>
          </p:nvPr>
        </p:nvSpPr>
        <p:spPr/>
        <p:txBody>
          <a:bodyPr/>
          <a:lstStyle/>
          <a:p>
            <a:r>
              <a:rPr lang="es-ES" smtClean="0"/>
              <a:t>Gobierno de Chile | Ministerio del Interior </a:t>
            </a:r>
            <a:endParaRPr lang="es-ES"/>
          </a:p>
        </p:txBody>
      </p:sp>
      <p:sp>
        <p:nvSpPr>
          <p:cNvPr id="6" name="Marcador de número de diapositiva 5"/>
          <p:cNvSpPr>
            <a:spLocks noGrp="1"/>
          </p:cNvSpPr>
          <p:nvPr>
            <p:ph type="sldNum" sz="quarter" idx="12"/>
          </p:nvPr>
        </p:nvSpPr>
        <p:spPr/>
        <p:txBody>
          <a:bodyPr/>
          <a:lstStyle/>
          <a:p>
            <a:fld id="{E028683D-5AB3-6947-B599-061D4797618F}" type="slidenum">
              <a:rPr lang="es-ES" smtClean="0"/>
              <a:pPr/>
              <a:t>‹Nº›</a:t>
            </a:fld>
            <a:endParaRPr lang="es-ES"/>
          </a:p>
        </p:txBody>
      </p:sp>
    </p:spTree>
    <p:extLst>
      <p:ext uri="{BB962C8B-B14F-4D97-AF65-F5344CB8AC3E}">
        <p14:creationId xmlns:p14="http://schemas.microsoft.com/office/powerpoint/2010/main" xmlns="" val="1818523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6" name="Footer Placeholder 5"/>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7" name="Slide Number Placeholder 6"/>
          <p:cNvSpPr>
            <a:spLocks noGrp="1"/>
          </p:cNvSpPr>
          <p:nvPr>
            <p:ph type="sldNum" sz="quarter" idx="12"/>
          </p:nvPr>
        </p:nvSpPr>
        <p:spPr/>
        <p:txBody>
          <a:bodyPr/>
          <a:lstStyle>
            <a:lvl1pPr>
              <a:defRPr/>
            </a:lvl1pPr>
          </a:lstStyle>
          <a:p>
            <a:pPr>
              <a:defRPr/>
            </a:pPr>
            <a:fld id="{33032AF0-68E6-4245-888A-CE63A318C9CB}" type="slidenum">
              <a:rPr lang="en-US"/>
              <a:pPr>
                <a:defRPr/>
              </a:pPr>
              <a:t>‹Nº›</a:t>
            </a:fld>
            <a:endParaRPr lang="en-US"/>
          </a:p>
        </p:txBody>
      </p:sp>
    </p:spTree>
    <p:extLst>
      <p:ext uri="{BB962C8B-B14F-4D97-AF65-F5344CB8AC3E}">
        <p14:creationId xmlns:p14="http://schemas.microsoft.com/office/powerpoint/2010/main" xmlns="" val="283507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a:prstGeom prst="rect">
            <a:avLst/>
          </a:prstGeom>
        </p:spPr>
        <p:txBody>
          <a:bodyP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normAutofit/>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Calibri" pitchFamily="34" charset="0"/>
              </a:defRPr>
            </a:lvl1pPr>
          </a:lstStyle>
          <a:p>
            <a:pPr>
              <a:defRPr/>
            </a:pPr>
            <a:endParaRPr lang="en-US"/>
          </a:p>
        </p:txBody>
      </p:sp>
      <p:sp>
        <p:nvSpPr>
          <p:cNvPr id="8" name="Footer Placeholder 7"/>
          <p:cNvSpPr>
            <a:spLocks noGrp="1"/>
          </p:cNvSpPr>
          <p:nvPr>
            <p:ph type="ftr" sz="quarter" idx="11"/>
          </p:nvPr>
        </p:nvSpPr>
        <p:spPr/>
        <p:txBody>
          <a:bodyPr/>
          <a:lstStyle>
            <a:lvl1pPr>
              <a:defRPr/>
            </a:lvl1pPr>
          </a:lstStyle>
          <a:p>
            <a:pPr>
              <a:defRPr/>
            </a:pPr>
            <a:r>
              <a:rPr lang="es-CL" smtClean="0"/>
              <a:t>Gobierno de Chile | Ministerio del Interior </a:t>
            </a:r>
            <a:endParaRPr lang="es-CL"/>
          </a:p>
        </p:txBody>
      </p:sp>
      <p:sp>
        <p:nvSpPr>
          <p:cNvPr id="9" name="Slide Number Placeholder 8"/>
          <p:cNvSpPr>
            <a:spLocks noGrp="1"/>
          </p:cNvSpPr>
          <p:nvPr>
            <p:ph type="sldNum" sz="quarter" idx="12"/>
          </p:nvPr>
        </p:nvSpPr>
        <p:spPr/>
        <p:txBody>
          <a:bodyPr/>
          <a:lstStyle>
            <a:lvl1pPr>
              <a:defRPr/>
            </a:lvl1pPr>
          </a:lstStyle>
          <a:p>
            <a:pPr>
              <a:defRPr/>
            </a:pPr>
            <a:fld id="{102DEB1B-DA8C-41DF-9365-78D9FEF2CC6C}" type="slidenum">
              <a:rPr lang="en-US"/>
              <a:pPr>
                <a:defRPr/>
              </a:pPr>
              <a:t>‹Nº›</a:t>
            </a:fld>
            <a:endParaRPr lang="en-US"/>
          </a:p>
        </p:txBody>
      </p:sp>
    </p:spTree>
    <p:extLst>
      <p:ext uri="{BB962C8B-B14F-4D97-AF65-F5344CB8AC3E}">
        <p14:creationId xmlns:p14="http://schemas.microsoft.com/office/powerpoint/2010/main" xmlns="" val="2379584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164513" cy="1143000"/>
          </a:xfrm>
          <a:prstGeom prst="rect">
            <a:avLst/>
          </a:prstGeom>
        </p:spPr>
        <p:txBody>
          <a:bodyPr/>
          <a:lstStyle/>
          <a:p>
            <a:r>
              <a:rPr lang="en-US" smtClean="0"/>
              <a:t>Click to edit Master title style</a:t>
            </a:r>
            <a:endParaRPr lang="en-US"/>
          </a:p>
        </p:txBody>
      </p:sp>
      <p:sp>
        <p:nvSpPr>
          <p:cNvPr id="3" name="Footer Placeholder 3"/>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4" name="Slide Number Placeholder 4"/>
          <p:cNvSpPr>
            <a:spLocks noGrp="1"/>
          </p:cNvSpPr>
          <p:nvPr>
            <p:ph type="sldNum" sz="quarter" idx="11"/>
          </p:nvPr>
        </p:nvSpPr>
        <p:spPr/>
        <p:txBody>
          <a:bodyPr/>
          <a:lstStyle>
            <a:lvl1pPr>
              <a:defRPr/>
            </a:lvl1pPr>
          </a:lstStyle>
          <a:p>
            <a:pPr>
              <a:defRPr/>
            </a:pPr>
            <a:fld id="{648F7537-8DBB-4843-BA35-9A039F0B4422}" type="slidenum">
              <a:rPr lang="en-US"/>
              <a:pPr>
                <a:defRPr/>
              </a:pPr>
              <a:t>‹Nº›</a:t>
            </a:fld>
            <a:endParaRPr lang="en-US"/>
          </a:p>
        </p:txBody>
      </p:sp>
    </p:spTree>
    <p:extLst>
      <p:ext uri="{BB962C8B-B14F-4D97-AF65-F5344CB8AC3E}">
        <p14:creationId xmlns:p14="http://schemas.microsoft.com/office/powerpoint/2010/main" xmlns="" val="2135207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2"/>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3" name="Slide Number Placeholder 3"/>
          <p:cNvSpPr>
            <a:spLocks noGrp="1"/>
          </p:cNvSpPr>
          <p:nvPr>
            <p:ph type="sldNum" sz="quarter" idx="11"/>
          </p:nvPr>
        </p:nvSpPr>
        <p:spPr/>
        <p:txBody>
          <a:bodyPr/>
          <a:lstStyle>
            <a:lvl1pPr>
              <a:defRPr/>
            </a:lvl1pPr>
          </a:lstStyle>
          <a:p>
            <a:pPr>
              <a:defRPr/>
            </a:pPr>
            <a:fld id="{7DD4D718-4BBE-44AB-8B50-54B38F7D67B4}" type="slidenum">
              <a:rPr lang="en-US"/>
              <a:pPr>
                <a:defRPr/>
              </a:pPr>
              <a:t>‹Nº›</a:t>
            </a:fld>
            <a:endParaRPr lang="en-US"/>
          </a:p>
        </p:txBody>
      </p:sp>
    </p:spTree>
    <p:extLst>
      <p:ext uri="{BB962C8B-B14F-4D97-AF65-F5344CB8AC3E}">
        <p14:creationId xmlns:p14="http://schemas.microsoft.com/office/powerpoint/2010/main" xmlns="" val="812705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6" name="Slide Number Placeholder 6"/>
          <p:cNvSpPr>
            <a:spLocks noGrp="1"/>
          </p:cNvSpPr>
          <p:nvPr>
            <p:ph type="sldNum" sz="quarter" idx="11"/>
          </p:nvPr>
        </p:nvSpPr>
        <p:spPr/>
        <p:txBody>
          <a:bodyPr/>
          <a:lstStyle>
            <a:lvl1pPr>
              <a:defRPr/>
            </a:lvl1pPr>
          </a:lstStyle>
          <a:p>
            <a:pPr>
              <a:defRPr/>
            </a:pPr>
            <a:fld id="{2C853E2C-FB5C-4D9B-A7E9-82298846F005}" type="slidenum">
              <a:rPr lang="en-US"/>
              <a:pPr>
                <a:defRPr/>
              </a:pPr>
              <a:t>‹Nº›</a:t>
            </a:fld>
            <a:endParaRPr lang="en-US"/>
          </a:p>
        </p:txBody>
      </p:sp>
    </p:spTree>
    <p:extLst>
      <p:ext uri="{BB962C8B-B14F-4D97-AF65-F5344CB8AC3E}">
        <p14:creationId xmlns:p14="http://schemas.microsoft.com/office/powerpoint/2010/main" xmlns="" val="3690567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5"/>
          <p:cNvSpPr>
            <a:spLocks noGrp="1"/>
          </p:cNvSpPr>
          <p:nvPr>
            <p:ph type="ftr" sz="quarter" idx="10"/>
          </p:nvPr>
        </p:nvSpPr>
        <p:spPr/>
        <p:txBody>
          <a:bodyPr/>
          <a:lstStyle>
            <a:lvl1pPr>
              <a:defRPr/>
            </a:lvl1pPr>
          </a:lstStyle>
          <a:p>
            <a:pPr>
              <a:defRPr/>
            </a:pPr>
            <a:r>
              <a:rPr lang="es-CL" smtClean="0"/>
              <a:t>Gobierno de Chile | Ministerio del Interior </a:t>
            </a:r>
            <a:endParaRPr lang="es-CL"/>
          </a:p>
        </p:txBody>
      </p:sp>
      <p:sp>
        <p:nvSpPr>
          <p:cNvPr id="6" name="Slide Number Placeholder 6"/>
          <p:cNvSpPr>
            <a:spLocks noGrp="1"/>
          </p:cNvSpPr>
          <p:nvPr>
            <p:ph type="sldNum" sz="quarter" idx="11"/>
          </p:nvPr>
        </p:nvSpPr>
        <p:spPr/>
        <p:txBody>
          <a:bodyPr/>
          <a:lstStyle>
            <a:lvl1pPr>
              <a:defRPr/>
            </a:lvl1pPr>
          </a:lstStyle>
          <a:p>
            <a:pPr>
              <a:defRPr/>
            </a:pPr>
            <a:fld id="{C0C2E5A4-4C6C-4B2D-9DDE-9F36EC17B53A}" type="slidenum">
              <a:rPr lang="en-US"/>
              <a:pPr>
                <a:defRPr/>
              </a:pPr>
              <a:t>‹Nº›</a:t>
            </a:fld>
            <a:endParaRPr lang="en-US"/>
          </a:p>
        </p:txBody>
      </p:sp>
    </p:spTree>
    <p:extLst>
      <p:ext uri="{BB962C8B-B14F-4D97-AF65-F5344CB8AC3E}">
        <p14:creationId xmlns:p14="http://schemas.microsoft.com/office/powerpoint/2010/main" xmlns="" val="13013094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image" Target="../media/image4.png"/><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3.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jpe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19050" y="6527800"/>
            <a:ext cx="2895600" cy="246063"/>
          </a:xfrm>
          <a:prstGeom prst="rect">
            <a:avLst/>
          </a:prstGeom>
        </p:spPr>
        <p:txBody>
          <a:bodyPr vert="horz" wrap="square" lIns="91440" tIns="45720" rIns="91440" bIns="45720" numCol="1" anchor="t" anchorCtr="0" compatLnSpc="1">
            <a:prstTxWarp prst="textNoShape">
              <a:avLst/>
            </a:prstTxWarp>
          </a:bodyPr>
          <a:lstStyle>
            <a:lvl1pPr>
              <a:defRPr sz="900">
                <a:solidFill>
                  <a:srgbClr val="898989"/>
                </a:solidFill>
                <a:latin typeface="Verdana" pitchFamily="34" charset="0"/>
                <a:ea typeface="ヒラギノ角ゴ Pro W3" charset="-128"/>
                <a:cs typeface="+mn-cs"/>
              </a:defRPr>
            </a:lvl1pPr>
          </a:lstStyle>
          <a:p>
            <a:pPr>
              <a:defRPr/>
            </a:pPr>
            <a:r>
              <a:rPr lang="es-ES_tradnl" smtClean="0"/>
              <a:t>Gobierno de Chile | Ministerio del Interior </a:t>
            </a:r>
            <a:endParaRPr lang="es-ES_tradnl"/>
          </a:p>
        </p:txBody>
      </p:sp>
      <p:sp>
        <p:nvSpPr>
          <p:cNvPr id="6" name="Slide Number Placeholder 5"/>
          <p:cNvSpPr>
            <a:spLocks noGrp="1"/>
          </p:cNvSpPr>
          <p:nvPr>
            <p:ph type="sldNum" sz="quarter" idx="4"/>
          </p:nvPr>
        </p:nvSpPr>
        <p:spPr>
          <a:xfrm>
            <a:off x="6183313" y="6527800"/>
            <a:ext cx="2133600" cy="193675"/>
          </a:xfrm>
          <a:prstGeom prst="rect">
            <a:avLst/>
          </a:prstGeom>
        </p:spPr>
        <p:txBody>
          <a:bodyPr vert="horz" wrap="square" lIns="91440" tIns="45720" rIns="91440" bIns="45720" numCol="1" anchor="ctr" anchorCtr="0" compatLnSpc="1">
            <a:prstTxWarp prst="textNoShape">
              <a:avLst/>
            </a:prstTxWarp>
          </a:bodyPr>
          <a:lstStyle>
            <a:lvl1pPr algn="r">
              <a:defRPr sz="1000">
                <a:solidFill>
                  <a:srgbClr val="898989"/>
                </a:solidFill>
                <a:latin typeface="Verdana" pitchFamily="34" charset="0"/>
              </a:defRPr>
            </a:lvl1pPr>
          </a:lstStyle>
          <a:p>
            <a:pPr>
              <a:defRPr/>
            </a:pPr>
            <a:fld id="{589516C1-2E04-4E76-80F9-2850E10775FA}" type="slidenum">
              <a:rPr lang="en-US"/>
              <a:pPr>
                <a:defRPr/>
              </a:pPr>
              <a:t>‹Nº›</a:t>
            </a:fld>
            <a:endParaRPr lang="en-US" dirty="0"/>
          </a:p>
        </p:txBody>
      </p:sp>
    </p:spTree>
  </p:cSld>
  <p:clrMap bg1="lt1" tx1="dk1" bg2="lt2" tx2="dk2" accent1="accent1" accent2="accent2" accent3="accent3" accent4="accent4" accent5="accent5" accent6="accent6" hlink="hlink" folHlink="folHlink"/>
  <p:sldLayoutIdLst>
    <p:sldLayoutId id="2147486001" r:id="rId1"/>
    <p:sldLayoutId id="2147486002" r:id="rId2"/>
    <p:sldLayoutId id="2147486003" r:id="rId3"/>
    <p:sldLayoutId id="2147486004" r:id="rId4"/>
    <p:sldLayoutId id="2147486005" r:id="rId5"/>
    <p:sldLayoutId id="2147486006" r:id="rId6"/>
    <p:sldLayoutId id="2147486007" r:id="rId7"/>
    <p:sldLayoutId id="2147486008" r:id="rId8"/>
    <p:sldLayoutId id="2147486009" r:id="rId9"/>
    <p:sldLayoutId id="2147486010" r:id="rId10"/>
    <p:sldLayoutId id="2147486011" r:id="rId11"/>
  </p:sldLayoutIdLst>
  <p:hf hdr="0" ftr="0" dt="0"/>
  <p:txStyles>
    <p:title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2000" kern="1200">
          <a:solidFill>
            <a:srgbClr val="595959"/>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kern="1200">
          <a:solidFill>
            <a:srgbClr val="595959"/>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1600" kern="1200">
          <a:solidFill>
            <a:srgbClr val="595959"/>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1400" kern="1200">
          <a:solidFill>
            <a:srgbClr val="595959"/>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15" name="Rectangle 14"/>
          <p:cNvSpPr/>
          <p:nvPr userDrawn="1"/>
        </p:nvSpPr>
        <p:spPr>
          <a:xfrm>
            <a:off x="0" y="6629400"/>
            <a:ext cx="9144000" cy="2286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sp>
        <p:nvSpPr>
          <p:cNvPr id="3075" name="Rectangle 13"/>
          <p:cNvSpPr>
            <a:spLocks noChangeArrowheads="1"/>
          </p:cNvSpPr>
          <p:nvPr userDrawn="1"/>
        </p:nvSpPr>
        <p:spPr bwMode="auto">
          <a:xfrm>
            <a:off x="7153275" y="0"/>
            <a:ext cx="1990725" cy="6629400"/>
          </a:xfrm>
          <a:prstGeom prst="rect">
            <a:avLst/>
          </a:prstGeom>
          <a:solidFill>
            <a:schemeClr val="bg1"/>
          </a:solidFill>
          <a:ln>
            <a:noFill/>
          </a:ln>
          <a:effectLst>
            <a:outerShdw dist="38100" dir="5640026" rotWithShape="0">
              <a:srgbClr val="808080">
                <a:alpha val="25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ヒラギノ角ゴ Pro W3" charset="-128"/>
              </a:defRPr>
            </a:lvl1pPr>
            <a:lvl2pPr marL="742950" indent="-285750" eaLnBrk="0" hangingPunct="0">
              <a:defRPr>
                <a:solidFill>
                  <a:schemeClr val="tx1"/>
                </a:solidFill>
                <a:latin typeface="Arial" pitchFamily="34" charset="0"/>
                <a:ea typeface="ヒラギノ角ゴ Pro W3" charset="-128"/>
              </a:defRPr>
            </a:lvl2pPr>
            <a:lvl3pPr marL="1143000" indent="-228600" eaLnBrk="0" hangingPunct="0">
              <a:defRPr>
                <a:solidFill>
                  <a:schemeClr val="tx1"/>
                </a:solidFill>
                <a:latin typeface="Arial" pitchFamily="34" charset="0"/>
                <a:ea typeface="ヒラギノ角ゴ Pro W3" charset="-128"/>
              </a:defRPr>
            </a:lvl3pPr>
            <a:lvl4pPr marL="1600200" indent="-228600" eaLnBrk="0" hangingPunct="0">
              <a:defRPr>
                <a:solidFill>
                  <a:schemeClr val="tx1"/>
                </a:solidFill>
                <a:latin typeface="Arial" pitchFamily="34" charset="0"/>
                <a:ea typeface="ヒラギノ角ゴ Pro W3" charset="-128"/>
              </a:defRPr>
            </a:lvl4pPr>
            <a:lvl5pPr marL="2057400" indent="-228600" eaLnBrk="0" hangingPunct="0">
              <a:defRPr>
                <a:solidFill>
                  <a:schemeClr val="tx1"/>
                </a:solidFill>
                <a:latin typeface="Arial" pitchFamily="34"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charset="-128"/>
              </a:defRPr>
            </a:lvl9pPr>
          </a:lstStyle>
          <a:p>
            <a:pPr eaLnBrk="1" hangingPunct="1"/>
            <a:endParaRPr lang="es-CL" altLang="es-CL">
              <a:solidFill>
                <a:srgbClr val="FFFFFF"/>
              </a:solidFill>
              <a:latin typeface="Calibri" pitchFamily="34" charset="0"/>
            </a:endParaRPr>
          </a:p>
        </p:txBody>
      </p:sp>
      <p:grpSp>
        <p:nvGrpSpPr>
          <p:cNvPr id="3076" name="Group 11"/>
          <p:cNvGrpSpPr>
            <a:grpSpLocks/>
          </p:cNvGrpSpPr>
          <p:nvPr userDrawn="1"/>
        </p:nvGrpSpPr>
        <p:grpSpPr bwMode="auto">
          <a:xfrm>
            <a:off x="7153275" y="2058988"/>
            <a:ext cx="1990725" cy="2038350"/>
            <a:chOff x="3511550" y="2133600"/>
            <a:chExt cx="2976563" cy="3048000"/>
          </a:xfrm>
        </p:grpSpPr>
        <p:sp>
          <p:nvSpPr>
            <p:cNvPr id="7" name="Rectangle 6"/>
            <p:cNvSpPr/>
            <p:nvPr userDrawn="1"/>
          </p:nvSpPr>
          <p:spPr>
            <a:xfrm>
              <a:off x="3511550" y="2133600"/>
              <a:ext cx="1338741" cy="3048000"/>
            </a:xfrm>
            <a:prstGeom prst="rect">
              <a:avLst/>
            </a:prstGeom>
            <a:solidFill>
              <a:srgbClr val="006CB7"/>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sp>
          <p:nvSpPr>
            <p:cNvPr id="8" name="Rectangle 7"/>
            <p:cNvSpPr/>
            <p:nvPr userDrawn="1"/>
          </p:nvSpPr>
          <p:spPr>
            <a:xfrm>
              <a:off x="4850291" y="2133600"/>
              <a:ext cx="1637822" cy="3048000"/>
            </a:xfrm>
            <a:prstGeom prst="rect">
              <a:avLst/>
            </a:prstGeom>
            <a:solidFill>
              <a:srgbClr val="EF4144"/>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defRPr/>
              </a:pPr>
              <a:endParaRPr lang="es-CL">
                <a:solidFill>
                  <a:srgbClr val="FFFFFF"/>
                </a:solidFill>
                <a:ea typeface="ヒラギノ角ゴ Pro W3" charset="-128"/>
              </a:endParaRPr>
            </a:p>
          </p:txBody>
        </p:sp>
        <p:pic>
          <p:nvPicPr>
            <p:cNvPr id="3081" name="Picture 1"/>
            <p:cNvPicPr>
              <a:picLocks noChangeAspect="1" noChangeArrowheads="1"/>
            </p:cNvPicPr>
            <p:nvPr userDrawn="1"/>
          </p:nvPicPr>
          <p:blipFill>
            <a:blip r:embed="rId14">
              <a:extLst>
                <a:ext uri="{28A0092B-C50C-407E-A947-70E740481C1C}">
                  <a14:useLocalDpi xmlns:a14="http://schemas.microsoft.com/office/drawing/2010/main" xmlns="" val="0"/>
                </a:ext>
              </a:extLst>
            </a:blip>
            <a:srcRect/>
            <a:stretch>
              <a:fillRect/>
            </a:stretch>
          </p:blipFill>
          <p:spPr bwMode="auto">
            <a:xfrm>
              <a:off x="3660775" y="2287588"/>
              <a:ext cx="1041400" cy="7604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3082" name="Picture 1"/>
            <p:cNvPicPr>
              <a:picLocks noChangeAspect="1" noChangeArrowheads="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4995863" y="2287588"/>
              <a:ext cx="1339850" cy="54451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pic>
          <p:nvPicPr>
            <p:cNvPr id="3083" name="Picture 1"/>
            <p:cNvPicPr>
              <a:picLocks noChangeAspect="1" noChangeArrowheads="1"/>
            </p:cNvPicPr>
            <p:nvPr userDrawn="1"/>
          </p:nvPicPr>
          <p:blipFill>
            <a:blip r:embed="rId16">
              <a:extLst>
                <a:ext uri="{28A0092B-C50C-407E-A947-70E740481C1C}">
                  <a14:useLocalDpi xmlns:a14="http://schemas.microsoft.com/office/drawing/2010/main" xmlns="" val="0"/>
                </a:ext>
              </a:extLst>
            </a:blip>
            <a:srcRect/>
            <a:stretch>
              <a:fillRect/>
            </a:stretch>
          </p:blipFill>
          <p:spPr bwMode="auto">
            <a:xfrm>
              <a:off x="5003800" y="4851400"/>
              <a:ext cx="1336675" cy="230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12700">
                  <a:solidFill>
                    <a:srgbClr val="000000"/>
                  </a:solidFill>
                  <a:miter lim="800000"/>
                  <a:headEnd/>
                  <a:tailEnd/>
                </a14:hiddenLine>
              </a:ext>
            </a:extLst>
          </p:spPr>
        </p:pic>
      </p:grpSp>
      <p:sp>
        <p:nvSpPr>
          <p:cNvPr id="3077" name="Rectangle 12"/>
          <p:cNvSpPr>
            <a:spLocks noChangeArrowheads="1"/>
          </p:cNvSpPr>
          <p:nvPr userDrawn="1"/>
        </p:nvSpPr>
        <p:spPr bwMode="auto">
          <a:xfrm>
            <a:off x="4763" y="0"/>
            <a:ext cx="7148512" cy="6629400"/>
          </a:xfrm>
          <a:prstGeom prst="rect">
            <a:avLst/>
          </a:prstGeom>
          <a:solidFill>
            <a:srgbClr val="006CB7"/>
          </a:solidFill>
          <a:ln>
            <a:noFill/>
          </a:ln>
          <a:effectLst>
            <a:outerShdw dist="38100" dir="3779989" algn="br" rotWithShape="0">
              <a:srgbClr val="808080">
                <a:alpha val="70000"/>
              </a:srgbClr>
            </a:outerShdw>
          </a:effectLst>
          <a:extLst>
            <a:ext uri="{91240B29-F687-4F45-9708-019B960494DF}">
              <a14:hiddenLine xmlns:a14="http://schemas.microsoft.com/office/drawing/2010/main" xmlns="" w="9525">
                <a:solidFill>
                  <a:srgbClr val="000000"/>
                </a:solidFill>
                <a:miter lim="800000"/>
                <a:headEnd/>
                <a:tailEnd/>
              </a14:hiddenLine>
            </a:ext>
          </a:extLst>
        </p:spPr>
        <p:txBody>
          <a:bodyPr anchor="ctr"/>
          <a:lstStyle>
            <a:lvl1pPr eaLnBrk="0" hangingPunct="0">
              <a:defRPr>
                <a:solidFill>
                  <a:schemeClr val="tx1"/>
                </a:solidFill>
                <a:latin typeface="Arial" pitchFamily="34" charset="0"/>
                <a:ea typeface="ヒラギノ角ゴ Pro W3" charset="-128"/>
              </a:defRPr>
            </a:lvl1pPr>
            <a:lvl2pPr marL="742950" indent="-285750" eaLnBrk="0" hangingPunct="0">
              <a:defRPr>
                <a:solidFill>
                  <a:schemeClr val="tx1"/>
                </a:solidFill>
                <a:latin typeface="Arial" pitchFamily="34" charset="0"/>
                <a:ea typeface="ヒラギノ角ゴ Pro W3" charset="-128"/>
              </a:defRPr>
            </a:lvl2pPr>
            <a:lvl3pPr marL="1143000" indent="-228600" eaLnBrk="0" hangingPunct="0">
              <a:defRPr>
                <a:solidFill>
                  <a:schemeClr val="tx1"/>
                </a:solidFill>
                <a:latin typeface="Arial" pitchFamily="34" charset="0"/>
                <a:ea typeface="ヒラギノ角ゴ Pro W3" charset="-128"/>
              </a:defRPr>
            </a:lvl3pPr>
            <a:lvl4pPr marL="1600200" indent="-228600" eaLnBrk="0" hangingPunct="0">
              <a:defRPr>
                <a:solidFill>
                  <a:schemeClr val="tx1"/>
                </a:solidFill>
                <a:latin typeface="Arial" pitchFamily="34" charset="0"/>
                <a:ea typeface="ヒラギノ角ゴ Pro W3" charset="-128"/>
              </a:defRPr>
            </a:lvl4pPr>
            <a:lvl5pPr marL="2057400" indent="-228600" eaLnBrk="0" hangingPunct="0">
              <a:defRPr>
                <a:solidFill>
                  <a:schemeClr val="tx1"/>
                </a:solidFill>
                <a:latin typeface="Arial" pitchFamily="34" charset="0"/>
                <a:ea typeface="ヒラギノ角ゴ Pro W3" charset="-128"/>
              </a:defRPr>
            </a:lvl5pPr>
            <a:lvl6pPr marL="2514600" indent="-228600" defTabSz="457200" eaLnBrk="0" fontAlgn="base" hangingPunct="0">
              <a:spcBef>
                <a:spcPct val="0"/>
              </a:spcBef>
              <a:spcAft>
                <a:spcPct val="0"/>
              </a:spcAft>
              <a:defRPr>
                <a:solidFill>
                  <a:schemeClr val="tx1"/>
                </a:solidFill>
                <a:latin typeface="Arial" pitchFamily="34" charset="0"/>
                <a:ea typeface="ヒラギノ角ゴ Pro W3" charset="-128"/>
              </a:defRPr>
            </a:lvl6pPr>
            <a:lvl7pPr marL="2971800" indent="-228600" defTabSz="457200" eaLnBrk="0" fontAlgn="base" hangingPunct="0">
              <a:spcBef>
                <a:spcPct val="0"/>
              </a:spcBef>
              <a:spcAft>
                <a:spcPct val="0"/>
              </a:spcAft>
              <a:defRPr>
                <a:solidFill>
                  <a:schemeClr val="tx1"/>
                </a:solidFill>
                <a:latin typeface="Arial" pitchFamily="34" charset="0"/>
                <a:ea typeface="ヒラギノ角ゴ Pro W3" charset="-128"/>
              </a:defRPr>
            </a:lvl7pPr>
            <a:lvl8pPr marL="3429000" indent="-228600" defTabSz="457200" eaLnBrk="0" fontAlgn="base" hangingPunct="0">
              <a:spcBef>
                <a:spcPct val="0"/>
              </a:spcBef>
              <a:spcAft>
                <a:spcPct val="0"/>
              </a:spcAft>
              <a:defRPr>
                <a:solidFill>
                  <a:schemeClr val="tx1"/>
                </a:solidFill>
                <a:latin typeface="Arial" pitchFamily="34" charset="0"/>
                <a:ea typeface="ヒラギノ角ゴ Pro W3" charset="-128"/>
              </a:defRPr>
            </a:lvl8pPr>
            <a:lvl9pPr marL="3886200" indent="-228600" defTabSz="457200" eaLnBrk="0" fontAlgn="base" hangingPunct="0">
              <a:spcBef>
                <a:spcPct val="0"/>
              </a:spcBef>
              <a:spcAft>
                <a:spcPct val="0"/>
              </a:spcAft>
              <a:defRPr>
                <a:solidFill>
                  <a:schemeClr val="tx1"/>
                </a:solidFill>
                <a:latin typeface="Arial" pitchFamily="34" charset="0"/>
                <a:ea typeface="ヒラギノ角ゴ Pro W3" charset="-128"/>
              </a:defRPr>
            </a:lvl9pPr>
          </a:lstStyle>
          <a:p>
            <a:pPr eaLnBrk="1" hangingPunct="1"/>
            <a:endParaRPr lang="es-CL" altLang="es-CL">
              <a:solidFill>
                <a:srgbClr val="FFFFFF"/>
              </a:solidFill>
              <a:latin typeface="Calibri" pitchFamily="34" charset="0"/>
            </a:endParaRPr>
          </a:p>
        </p:txBody>
      </p:sp>
      <p:sp>
        <p:nvSpPr>
          <p:cNvPr id="3078" name="Title Placeholder 1"/>
          <p:cNvSpPr>
            <a:spLocks noGrp="1"/>
          </p:cNvSpPr>
          <p:nvPr>
            <p:ph type="title"/>
          </p:nvPr>
        </p:nvSpPr>
        <p:spPr bwMode="auto">
          <a:xfrm>
            <a:off x="457200" y="2525713"/>
            <a:ext cx="64770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s-CL" smtClean="0"/>
              <a:t>Click to edit Master title style</a:t>
            </a:r>
          </a:p>
        </p:txBody>
      </p:sp>
    </p:spTree>
  </p:cSld>
  <p:clrMap bg1="lt1" tx1="dk1" bg2="lt2" tx2="dk2" accent1="accent1" accent2="accent2" accent3="accent3" accent4="accent4" accent5="accent5" accent6="accent6" hlink="hlink" folHlink="folHlink"/>
  <p:sldLayoutIdLst>
    <p:sldLayoutId id="2147486012" r:id="rId1"/>
    <p:sldLayoutId id="2147486013" r:id="rId2"/>
    <p:sldLayoutId id="2147486014" r:id="rId3"/>
    <p:sldLayoutId id="2147486015" r:id="rId4"/>
    <p:sldLayoutId id="2147486016" r:id="rId5"/>
    <p:sldLayoutId id="2147486017" r:id="rId6"/>
    <p:sldLayoutId id="2147486018" r:id="rId7"/>
    <p:sldLayoutId id="2147486019" r:id="rId8"/>
    <p:sldLayoutId id="2147486020" r:id="rId9"/>
    <p:sldLayoutId id="2147486021" r:id="rId10"/>
    <p:sldLayoutId id="2147486022" r:id="rId11"/>
  </p:sldLayoutIdLst>
  <p:hf hdr="0" ftr="0" dt="0"/>
  <p:txStyles>
    <p:titleStyle>
      <a:lvl1pPr algn="l" defTabSz="457200" rtl="0" eaLnBrk="0" fontAlgn="base" hangingPunct="0">
        <a:spcBef>
          <a:spcPct val="0"/>
        </a:spcBef>
        <a:spcAft>
          <a:spcPct val="0"/>
        </a:spcAft>
        <a:defRPr sz="4400" b="1" kern="1200">
          <a:solidFill>
            <a:schemeClr val="tx1"/>
          </a:solidFill>
          <a:latin typeface="Verdana"/>
          <a:ea typeface="ヒラギノ角ゴ Pro W3" charset="-128"/>
          <a:cs typeface="Verdana"/>
        </a:defRPr>
      </a:lvl1pPr>
      <a:lvl2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4400" b="1">
          <a:solidFill>
            <a:schemeClr val="tx1"/>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4400" b="1">
          <a:solidFill>
            <a:schemeClr val="tx1"/>
          </a:solidFill>
          <a:latin typeface="Verdana" charset="0"/>
          <a:ea typeface="ヒラギノ角ゴ Pro W3" charset="-128"/>
        </a:defRPr>
      </a:lvl6pPr>
      <a:lvl7pPr marL="914400" algn="l" defTabSz="457200" rtl="0" fontAlgn="base">
        <a:spcBef>
          <a:spcPct val="0"/>
        </a:spcBef>
        <a:spcAft>
          <a:spcPct val="0"/>
        </a:spcAft>
        <a:defRPr sz="4400" b="1">
          <a:solidFill>
            <a:schemeClr val="tx1"/>
          </a:solidFill>
          <a:latin typeface="Verdana" charset="0"/>
          <a:ea typeface="ヒラギノ角ゴ Pro W3" charset="-128"/>
        </a:defRPr>
      </a:lvl7pPr>
      <a:lvl8pPr marL="1371600" algn="l" defTabSz="457200" rtl="0" fontAlgn="base">
        <a:spcBef>
          <a:spcPct val="0"/>
        </a:spcBef>
        <a:spcAft>
          <a:spcPct val="0"/>
        </a:spcAft>
        <a:defRPr sz="4400" b="1">
          <a:solidFill>
            <a:schemeClr val="tx1"/>
          </a:solidFill>
          <a:latin typeface="Verdana" charset="0"/>
          <a:ea typeface="ヒラギノ角ゴ Pro W3" charset="-128"/>
        </a:defRPr>
      </a:lvl8pPr>
      <a:lvl9pPr marL="1828800" algn="l" defTabSz="457200" rtl="0" fontAlgn="base">
        <a:spcBef>
          <a:spcPct val="0"/>
        </a:spcBef>
        <a:spcAft>
          <a:spcPct val="0"/>
        </a:spcAft>
        <a:defRPr sz="4400" b="1">
          <a:solidFill>
            <a:schemeClr val="tx1"/>
          </a:solidFill>
          <a:latin typeface="Verdana" charset="0"/>
          <a:ea typeface="ヒラギノ角ゴ Pro W3" charset="-128"/>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chemeClr val="tx1"/>
          </a:solidFill>
          <a:latin typeface="+mn-lt"/>
          <a:ea typeface="ヒラギノ角ゴ Pro W3" charset="-128"/>
          <a:cs typeface="ヒラギノ角ゴ Pro W3" charset="-128"/>
        </a:defRPr>
      </a:lvl1pPr>
      <a:lvl2pPr marL="742950" indent="-285750" algn="l" defTabSz="457200" rtl="0" eaLnBrk="0" fontAlgn="base" hangingPunct="0">
        <a:spcBef>
          <a:spcPct val="20000"/>
        </a:spcBef>
        <a:spcAft>
          <a:spcPct val="0"/>
        </a:spcAft>
        <a:buFont typeface="Arial" pitchFamily="34" charset="0"/>
        <a:buChar char="–"/>
        <a:defRPr sz="2800" kern="1200">
          <a:solidFill>
            <a:schemeClr val="tx1"/>
          </a:solidFill>
          <a:latin typeface="+mn-lt"/>
          <a:ea typeface="ヒラギノ角ゴ Pro W3" charset="-128"/>
          <a:cs typeface="ヒラギノ角ゴ Pro W3"/>
        </a:defRPr>
      </a:lvl2pPr>
      <a:lvl3pPr marL="1143000" indent="-228600" algn="l" defTabSz="457200" rtl="0" eaLnBrk="0" fontAlgn="base" hangingPunct="0">
        <a:spcBef>
          <a:spcPct val="20000"/>
        </a:spcBef>
        <a:spcAft>
          <a:spcPct val="0"/>
        </a:spcAft>
        <a:buFont typeface="Arial" pitchFamily="34" charset="0"/>
        <a:buChar char="•"/>
        <a:defRPr sz="2400" kern="1200">
          <a:solidFill>
            <a:schemeClr val="tx1"/>
          </a:solidFill>
          <a:latin typeface="+mn-lt"/>
          <a:ea typeface="ヒラギノ角ゴ Pro W3" charset="-128"/>
          <a:cs typeface="ヒラギノ角ゴ Pro W3"/>
        </a:defRPr>
      </a:lvl3pPr>
      <a:lvl4pPr marL="16002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4pPr>
      <a:lvl5pPr marL="2057400" indent="-228600" algn="l" defTabSz="457200" rtl="0" eaLnBrk="0" fontAlgn="base" hangingPunct="0">
        <a:spcBef>
          <a:spcPct val="20000"/>
        </a:spcBef>
        <a:spcAft>
          <a:spcPct val="0"/>
        </a:spcAft>
        <a:buFont typeface="Arial" pitchFamily="34" charset="0"/>
        <a:buChar char="»"/>
        <a:defRPr sz="2000" kern="1200">
          <a:solidFill>
            <a:schemeClr val="tx1"/>
          </a:solidFill>
          <a:latin typeface="+mn-lt"/>
          <a:ea typeface="ヒラギノ角ゴ Pro W3" charset="-128"/>
          <a:cs typeface="ヒラギノ角ゴ Pro W3"/>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s-ES_tradnl" smtClean="0"/>
              <a:t>Gobierno de Chile | Ministerio del Interior </a:t>
            </a:r>
            <a:endParaRPr lang="es-ES_tradnl"/>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89516C1-2E04-4E76-80F9-2850E10775FA}" type="slidenum">
              <a:rPr lang="en-US" smtClean="0"/>
              <a:pPr>
                <a:defRPr/>
              </a:pPr>
              <a:t>‹Nº›</a:t>
            </a:fld>
            <a:endParaRPr lang="en-US"/>
          </a:p>
        </p:txBody>
      </p:sp>
    </p:spTree>
    <p:extLst>
      <p:ext uri="{BB962C8B-B14F-4D97-AF65-F5344CB8AC3E}">
        <p14:creationId xmlns:p14="http://schemas.microsoft.com/office/powerpoint/2010/main" xmlns="" val="1343965839"/>
      </p:ext>
    </p:extLst>
  </p:cSld>
  <p:clrMap bg1="lt1" tx1="dk1" bg2="lt2" tx2="dk2" accent1="accent1" accent2="accent2" accent3="accent3" accent4="accent4" accent5="accent5" accent6="accent6" hlink="hlink" folHlink="folHlink"/>
  <p:sldLayoutIdLst>
    <p:sldLayoutId id="2147486084" r:id="rId1"/>
    <p:sldLayoutId id="2147486085" r:id="rId2"/>
    <p:sldLayoutId id="2147486086" r:id="rId3"/>
    <p:sldLayoutId id="2147486087" r:id="rId4"/>
    <p:sldLayoutId id="2147486088" r:id="rId5"/>
    <p:sldLayoutId id="2147486089" r:id="rId6"/>
    <p:sldLayoutId id="2147486090" r:id="rId7"/>
    <p:sldLayoutId id="2147486091" r:id="rId8"/>
    <p:sldLayoutId id="2147486092" r:id="rId9"/>
    <p:sldLayoutId id="2147486093" r:id="rId10"/>
    <p:sldLayoutId id="2147486094"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6.xml"/></Relationships>
</file>

<file path=ppt/slides/_rels/slide10.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CuadroTexto 1"/>
          <p:cNvSpPr txBox="1"/>
          <p:nvPr/>
        </p:nvSpPr>
        <p:spPr>
          <a:xfrm>
            <a:off x="7975600" y="2959100"/>
            <a:ext cx="184666" cy="369332"/>
          </a:xfrm>
          <a:prstGeom prst="rect">
            <a:avLst/>
          </a:prstGeom>
          <a:noFill/>
        </p:spPr>
        <p:txBody>
          <a:bodyPr wrap="none" rtlCol="0">
            <a:spAutoFit/>
          </a:bodyPr>
          <a:lstStyle/>
          <a:p>
            <a:endParaRPr lang="es-ES">
              <a:latin typeface="gobCL"/>
              <a:cs typeface="gobCL"/>
            </a:endParaRPr>
          </a:p>
        </p:txBody>
      </p:sp>
      <p:sp>
        <p:nvSpPr>
          <p:cNvPr id="5" name="Title 1"/>
          <p:cNvSpPr txBox="1">
            <a:spLocks/>
          </p:cNvSpPr>
          <p:nvPr/>
        </p:nvSpPr>
        <p:spPr bwMode="auto">
          <a:xfrm>
            <a:off x="251520" y="4725144"/>
            <a:ext cx="8676456" cy="1584176"/>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nSpc>
                <a:spcPct val="80000"/>
              </a:lnSpc>
            </a:pPr>
            <a:r>
              <a:rPr lang="es-MX" altLang="es-CL" sz="3200" b="1" dirty="0" smtClean="0">
                <a:solidFill>
                  <a:srgbClr val="FFFFFF"/>
                </a:solidFill>
                <a:latin typeface="gobCL"/>
                <a:cs typeface="gobCL"/>
                <a:sym typeface="Verdana Bold" charset="0"/>
              </a:rPr>
              <a:t>Red Iberoamericana de </a:t>
            </a:r>
          </a:p>
          <a:p>
            <a:pPr>
              <a:lnSpc>
                <a:spcPct val="80000"/>
              </a:lnSpc>
            </a:pPr>
            <a:r>
              <a:rPr lang="es-MX" altLang="es-CL" sz="3200" b="1" dirty="0" smtClean="0">
                <a:solidFill>
                  <a:srgbClr val="FFFFFF"/>
                </a:solidFill>
                <a:latin typeface="gobCL"/>
                <a:cs typeface="gobCL"/>
                <a:sym typeface="Verdana Bold" charset="0"/>
              </a:rPr>
              <a:t>Responsables de Política Fiscal </a:t>
            </a:r>
            <a:endParaRPr lang="es-MX" altLang="es-CL" sz="2400" b="1" dirty="0">
              <a:solidFill>
                <a:srgbClr val="FFFFFF"/>
              </a:solidFill>
              <a:latin typeface="gobCL"/>
              <a:cs typeface="gobCL"/>
              <a:sym typeface="Verdana Bold" charset="0"/>
            </a:endParaRPr>
          </a:p>
          <a:p>
            <a:pPr>
              <a:lnSpc>
                <a:spcPct val="80000"/>
              </a:lnSpc>
            </a:pPr>
            <a:endParaRPr lang="es-ES_tradnl" altLang="es-CL" sz="3200" b="1" dirty="0">
              <a:solidFill>
                <a:srgbClr val="FFFFFF"/>
              </a:solidFill>
              <a:latin typeface="gobCL"/>
              <a:cs typeface="gobCL"/>
              <a:sym typeface="Verdana Bold" charset="0"/>
            </a:endParaRPr>
          </a:p>
        </p:txBody>
      </p:sp>
      <p:sp>
        <p:nvSpPr>
          <p:cNvPr id="4" name="Rectángulo 3"/>
          <p:cNvSpPr/>
          <p:nvPr/>
        </p:nvSpPr>
        <p:spPr>
          <a:xfrm>
            <a:off x="4211960" y="548680"/>
            <a:ext cx="4572000" cy="544765"/>
          </a:xfrm>
          <a:prstGeom prst="rect">
            <a:avLst/>
          </a:prstGeom>
        </p:spPr>
        <p:txBody>
          <a:bodyPr>
            <a:spAutoFit/>
          </a:bodyPr>
          <a:lstStyle/>
          <a:p>
            <a:pPr marL="0" indent="0" algn="r">
              <a:lnSpc>
                <a:spcPct val="80000"/>
              </a:lnSpc>
              <a:buFont typeface="Arial" pitchFamily="34" charset="0"/>
              <a:buNone/>
            </a:pPr>
            <a:r>
              <a:rPr lang="es-MX" altLang="es-CL" b="1" dirty="0" smtClean="0">
                <a:solidFill>
                  <a:schemeClr val="bg1"/>
                </a:solidFill>
                <a:latin typeface="gobCL"/>
                <a:cs typeface="gobCL"/>
              </a:rPr>
              <a:t>Fernando </a:t>
            </a:r>
            <a:r>
              <a:rPr lang="es-MX" altLang="es-CL" b="1" dirty="0" err="1" smtClean="0">
                <a:solidFill>
                  <a:schemeClr val="bg1"/>
                </a:solidFill>
                <a:latin typeface="gobCL"/>
                <a:cs typeface="gobCL"/>
              </a:rPr>
              <a:t>Dazarola</a:t>
            </a:r>
            <a:endParaRPr lang="es-MX" altLang="es-CL" b="1" dirty="0">
              <a:solidFill>
                <a:schemeClr val="bg1"/>
              </a:solidFill>
              <a:latin typeface="gobCL"/>
              <a:cs typeface="gobCL"/>
            </a:endParaRPr>
          </a:p>
          <a:p>
            <a:pPr marL="0" indent="0" algn="r">
              <a:lnSpc>
                <a:spcPct val="80000"/>
              </a:lnSpc>
              <a:buFont typeface="Arial" pitchFamily="34" charset="0"/>
              <a:buNone/>
            </a:pPr>
            <a:r>
              <a:rPr lang="es-MX" altLang="es-CL" dirty="0" smtClean="0">
                <a:solidFill>
                  <a:schemeClr val="bg1"/>
                </a:solidFill>
                <a:latin typeface="gobCL"/>
                <a:cs typeface="gobCL"/>
              </a:rPr>
              <a:t>Ministerio </a:t>
            </a:r>
            <a:r>
              <a:rPr lang="es-MX" altLang="es-CL" dirty="0" smtClean="0">
                <a:solidFill>
                  <a:schemeClr val="bg1"/>
                </a:solidFill>
                <a:latin typeface="gobCL"/>
                <a:cs typeface="gobCL"/>
              </a:rPr>
              <a:t>de </a:t>
            </a:r>
            <a:r>
              <a:rPr lang="es-MX" altLang="es-CL" dirty="0">
                <a:solidFill>
                  <a:schemeClr val="bg1"/>
                </a:solidFill>
                <a:latin typeface="gobCL"/>
                <a:cs typeface="gobCL"/>
              </a:rPr>
              <a:t>Hacienda</a:t>
            </a:r>
            <a:endParaRPr lang="en-US" altLang="es-CL" dirty="0">
              <a:solidFill>
                <a:schemeClr val="bg1"/>
              </a:solidFill>
              <a:latin typeface="gobCL"/>
              <a:cs typeface="gobCL"/>
            </a:endParaRPr>
          </a:p>
        </p:txBody>
      </p:sp>
      <p:sp>
        <p:nvSpPr>
          <p:cNvPr id="6" name="CuadroTexto 5"/>
          <p:cNvSpPr txBox="1"/>
          <p:nvPr/>
        </p:nvSpPr>
        <p:spPr>
          <a:xfrm>
            <a:off x="2051720" y="6145559"/>
            <a:ext cx="4834148" cy="307777"/>
          </a:xfrm>
          <a:prstGeom prst="rect">
            <a:avLst/>
          </a:prstGeom>
          <a:noFill/>
        </p:spPr>
        <p:txBody>
          <a:bodyPr wrap="square" rtlCol="0">
            <a:spAutoFit/>
          </a:bodyPr>
          <a:lstStyle/>
          <a:p>
            <a:pPr algn="ctr"/>
            <a:r>
              <a:rPr lang="es-ES" sz="1400" dirty="0" smtClean="0">
                <a:solidFill>
                  <a:schemeClr val="bg1">
                    <a:lumMod val="75000"/>
                  </a:schemeClr>
                </a:solidFill>
                <a:latin typeface="gobCL"/>
                <a:cs typeface="gobCL"/>
              </a:rPr>
              <a:t>Madrid, 30 </a:t>
            </a:r>
            <a:r>
              <a:rPr lang="es-ES" sz="1400" dirty="0" smtClean="0">
                <a:solidFill>
                  <a:schemeClr val="bg1">
                    <a:lumMod val="75000"/>
                  </a:schemeClr>
                </a:solidFill>
                <a:latin typeface="gobCL"/>
                <a:cs typeface="gobCL"/>
              </a:rPr>
              <a:t>de Septiembre de 2014</a:t>
            </a:r>
            <a:endParaRPr lang="es-ES" sz="1400" dirty="0">
              <a:solidFill>
                <a:schemeClr val="bg1">
                  <a:lumMod val="75000"/>
                </a:schemeClr>
              </a:solidFill>
              <a:latin typeface="gobCL"/>
              <a:cs typeface="gobCL"/>
            </a:endParaRPr>
          </a:p>
        </p:txBody>
      </p:sp>
      <p:sp>
        <p:nvSpPr>
          <p:cNvPr id="8" name="Rectángulo 7"/>
          <p:cNvSpPr/>
          <p:nvPr/>
        </p:nvSpPr>
        <p:spPr>
          <a:xfrm>
            <a:off x="3828564" y="2431804"/>
            <a:ext cx="4955396" cy="978729"/>
          </a:xfrm>
          <a:prstGeom prst="rect">
            <a:avLst/>
          </a:prstGeom>
        </p:spPr>
        <p:txBody>
          <a:bodyPr wrap="none">
            <a:spAutoFit/>
          </a:bodyPr>
          <a:lstStyle/>
          <a:p>
            <a:pPr algn="r">
              <a:lnSpc>
                <a:spcPct val="80000"/>
              </a:lnSpc>
            </a:pPr>
            <a:r>
              <a:rPr lang="es-MX" altLang="es-CL" sz="3600" b="1" dirty="0" smtClean="0">
                <a:solidFill>
                  <a:schemeClr val="bg2"/>
                </a:solidFill>
                <a:latin typeface="gobCL"/>
                <a:cs typeface="gobCL"/>
                <a:sym typeface="Verdana Bold" charset="0"/>
              </a:rPr>
              <a:t>Ley N° 20.780</a:t>
            </a:r>
            <a:endParaRPr lang="es-MX" altLang="es-CL" sz="3600" b="1" dirty="0" smtClean="0">
              <a:solidFill>
                <a:schemeClr val="bg2"/>
              </a:solidFill>
              <a:latin typeface="gobCL"/>
              <a:cs typeface="gobCL"/>
              <a:sym typeface="Verdana Bold" charset="0"/>
            </a:endParaRPr>
          </a:p>
          <a:p>
            <a:pPr algn="r">
              <a:lnSpc>
                <a:spcPct val="80000"/>
              </a:lnSpc>
            </a:pPr>
            <a:r>
              <a:rPr lang="es-MX" altLang="es-CL" sz="3600" b="1" dirty="0" smtClean="0">
                <a:solidFill>
                  <a:schemeClr val="bg2"/>
                </a:solidFill>
                <a:latin typeface="gobCL"/>
                <a:cs typeface="gobCL"/>
                <a:sym typeface="Verdana Bold" charset="0"/>
              </a:rPr>
              <a:t>de </a:t>
            </a:r>
            <a:r>
              <a:rPr lang="es-MX" altLang="es-CL" sz="3600" b="1" dirty="0">
                <a:solidFill>
                  <a:schemeClr val="bg2"/>
                </a:solidFill>
                <a:latin typeface="gobCL"/>
                <a:cs typeface="gobCL"/>
                <a:sym typeface="Verdana Bold" charset="0"/>
              </a:rPr>
              <a:t>Reforma Tributaria</a:t>
            </a:r>
          </a:p>
        </p:txBody>
      </p:sp>
      <p:sp>
        <p:nvSpPr>
          <p:cNvPr id="3" name="2 Marcador de número de diapositiva"/>
          <p:cNvSpPr>
            <a:spLocks noGrp="1"/>
          </p:cNvSpPr>
          <p:nvPr>
            <p:ph type="sldNum" sz="quarter" idx="12"/>
          </p:nvPr>
        </p:nvSpPr>
        <p:spPr>
          <a:xfrm>
            <a:off x="7004579" y="6507601"/>
            <a:ext cx="2133600" cy="365125"/>
          </a:xfrm>
        </p:spPr>
        <p:txBody>
          <a:bodyPr/>
          <a:lstStyle/>
          <a:p>
            <a:fld id="{E028683D-5AB3-6947-B599-061D4797618F}" type="slidenum">
              <a:rPr lang="es-ES" b="1" smtClean="0">
                <a:solidFill>
                  <a:schemeClr val="bg1"/>
                </a:solidFill>
              </a:rPr>
              <a:pPr/>
              <a:t>1</a:t>
            </a:fld>
            <a:endParaRPr lang="es-ES" b="1" dirty="0">
              <a:solidFill>
                <a:schemeClr val="bg1"/>
              </a:solidFill>
            </a:endParaRP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buNone/>
            </a:pPr>
            <a:r>
              <a:rPr lang="es-CL" b="1" dirty="0" smtClean="0"/>
              <a:t>Carga tributaria </a:t>
            </a:r>
            <a:r>
              <a:rPr lang="es-CL" b="1" dirty="0" smtClean="0"/>
              <a:t>de países OCDE cuando alcanzaron desarrollo similar </a:t>
            </a:r>
            <a:r>
              <a:rPr lang="es-CL" b="1" dirty="0" smtClean="0"/>
              <a:t>a Chile</a:t>
            </a:r>
            <a:endParaRPr lang="es-CL" b="1" dirty="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10</a:t>
            </a:fld>
            <a:endParaRPr lang="en-US" b="1" dirty="0">
              <a:solidFill>
                <a:schemeClr val="bg1"/>
              </a:solidFill>
            </a:endParaRPr>
          </a:p>
        </p:txBody>
      </p:sp>
      <p:graphicFrame>
        <p:nvGraphicFramePr>
          <p:cNvPr id="7" name="6 Gráfico"/>
          <p:cNvGraphicFramePr/>
          <p:nvPr/>
        </p:nvGraphicFramePr>
        <p:xfrm>
          <a:off x="1259632" y="2276872"/>
          <a:ext cx="6552728" cy="4032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556792"/>
            <a:ext cx="8425184" cy="4971008"/>
          </a:xfrm>
        </p:spPr>
        <p:txBody>
          <a:bodyPr/>
          <a:lstStyle/>
          <a:p>
            <a:pPr marL="457200" lvl="0" indent="-457200" algn="just">
              <a:spcBef>
                <a:spcPts val="600"/>
              </a:spcBef>
              <a:spcAft>
                <a:spcPts val="600"/>
              </a:spcAft>
              <a:buFont typeface="+mj-lt"/>
              <a:buAutoNum type="arabicPeriod"/>
              <a:tabLst>
                <a:tab pos="450850" algn="l"/>
              </a:tabLst>
            </a:pPr>
            <a:endParaRPr lang="es-CL" dirty="0" smtClean="0">
              <a:solidFill>
                <a:schemeClr val="tx1"/>
              </a:solidFill>
              <a:latin typeface="gobCL"/>
              <a:cs typeface="gobCL"/>
            </a:endParaRP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En </a:t>
            </a:r>
            <a:r>
              <a:rPr lang="es-CL" dirty="0" smtClean="0">
                <a:solidFill>
                  <a:schemeClr val="tx1"/>
                </a:solidFill>
                <a:latin typeface="gobCL"/>
                <a:cs typeface="gobCL"/>
              </a:rPr>
              <a:t>torno a 8.300 </a:t>
            </a:r>
            <a:r>
              <a:rPr lang="es-CL" dirty="0">
                <a:solidFill>
                  <a:schemeClr val="tx1"/>
                </a:solidFill>
                <a:latin typeface="gobCL"/>
                <a:cs typeface="gobCL"/>
              </a:rPr>
              <a:t>millones de dólares </a:t>
            </a:r>
            <a:r>
              <a:rPr lang="es-CL" dirty="0" smtClean="0">
                <a:solidFill>
                  <a:schemeClr val="tx1"/>
                </a:solidFill>
                <a:latin typeface="gobCL"/>
                <a:cs typeface="gobCL"/>
              </a:rPr>
              <a:t>anuales de recaudación</a:t>
            </a:r>
            <a:r>
              <a:rPr lang="es-CL" dirty="0">
                <a:solidFill>
                  <a:schemeClr val="tx1"/>
                </a:solidFill>
                <a:latin typeface="gobCL"/>
                <a:cs typeface="gobCL"/>
              </a:rPr>
              <a:t> </a:t>
            </a:r>
            <a:r>
              <a:rPr lang="es-CL" dirty="0" smtClean="0">
                <a:solidFill>
                  <a:schemeClr val="tx1"/>
                </a:solidFill>
                <a:latin typeface="gobCL"/>
                <a:cs typeface="gobCL"/>
              </a:rPr>
              <a:t>en régimen</a:t>
            </a:r>
            <a:r>
              <a:rPr lang="es-CL" dirty="0">
                <a:solidFill>
                  <a:schemeClr val="tx1"/>
                </a:solidFill>
                <a:latin typeface="gobCL"/>
                <a:cs typeface="gobCL"/>
              </a:rPr>
              <a:t>;</a:t>
            </a:r>
            <a:r>
              <a:rPr lang="es-CL" dirty="0" smtClean="0">
                <a:solidFill>
                  <a:schemeClr val="tx1"/>
                </a:solidFill>
                <a:latin typeface="gobCL"/>
                <a:cs typeface="gobCL"/>
              </a:rPr>
              <a:t> y aumento de la carga tributaria en tres puntos del PIB para asegurar el financiamiento permanente para los nuevos gastos permanentes comprometidos en el programa de gobierno de la Presidenta Michelle Bachelet.</a:t>
            </a: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Más equidad tributaria para mejorar la distribución del ingreso.</a:t>
            </a:r>
          </a:p>
          <a:p>
            <a:pPr marL="457200" lvl="0" indent="-457200" algn="just">
              <a:spcBef>
                <a:spcPts val="600"/>
              </a:spcBef>
              <a:spcAft>
                <a:spcPts val="600"/>
              </a:spcAft>
              <a:buFont typeface="+mj-lt"/>
              <a:buAutoNum type="arabicPeriod"/>
              <a:tabLst>
                <a:tab pos="450850" algn="l"/>
              </a:tabLst>
            </a:pPr>
            <a:r>
              <a:rPr lang="es-CL" dirty="0" smtClean="0">
                <a:solidFill>
                  <a:schemeClr val="tx1"/>
                </a:solidFill>
                <a:latin typeface="gobCL"/>
                <a:cs typeface="gobCL"/>
              </a:rPr>
              <a:t>Crear nuevos incentivos a la inversión y el ahorro.</a:t>
            </a:r>
          </a:p>
          <a:p>
            <a:pPr marL="457200" lvl="0" indent="-457200" algn="just">
              <a:spcBef>
                <a:spcPts val="600"/>
              </a:spcBef>
              <a:spcAft>
                <a:spcPts val="600"/>
              </a:spcAft>
              <a:buFont typeface="+mj-lt"/>
              <a:buAutoNum type="arabicPeriod"/>
            </a:pPr>
            <a:r>
              <a:rPr lang="es-CL" dirty="0" smtClean="0">
                <a:solidFill>
                  <a:schemeClr val="tx1"/>
                </a:solidFill>
                <a:latin typeface="gobCL"/>
                <a:cs typeface="gobCL"/>
              </a:rPr>
              <a:t>Disminuir la evasión y la elusión impositiva para que los contribuyentes  efectivamente paguen lo que les corresponde según la legislación tributaria.</a:t>
            </a: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Objetivos </a:t>
            </a:r>
            <a:r>
              <a:rPr lang="es-CL" sz="2800" b="1" dirty="0" smtClean="0">
                <a:latin typeface="gobCL"/>
                <a:ea typeface="ヒラギノ角ゴ Pro W3" charset="0"/>
                <a:cs typeface="Verdana" charset="0"/>
              </a:rPr>
              <a:t>de la Reforma</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11</a:t>
            </a:fld>
            <a:endParaRPr lang="en-US" b="1" dirty="0">
              <a:solidFill>
                <a:schemeClr val="bg1"/>
              </a:solidFill>
            </a:endParaRPr>
          </a:p>
        </p:txBody>
      </p:sp>
    </p:spTree>
    <p:extLst>
      <p:ext uri="{BB962C8B-B14F-4D97-AF65-F5344CB8AC3E}">
        <p14:creationId xmlns:p14="http://schemas.microsoft.com/office/powerpoint/2010/main" xmlns="" val="3378354427"/>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lgn="just">
              <a:spcBef>
                <a:spcPts val="1200"/>
              </a:spcBef>
              <a:spcAft>
                <a:spcPts val="1200"/>
              </a:spcAft>
            </a:pPr>
            <a:endParaRPr lang="es-MX" dirty="0" smtClean="0">
              <a:solidFill>
                <a:schemeClr val="tx1"/>
              </a:solidFill>
              <a:latin typeface="gobCL"/>
              <a:cs typeface="gobCL"/>
            </a:endParaRPr>
          </a:p>
          <a:p>
            <a:pPr algn="just">
              <a:spcBef>
                <a:spcPts val="1200"/>
              </a:spcBef>
              <a:spcAft>
                <a:spcPts val="1200"/>
              </a:spcAft>
            </a:pPr>
            <a:r>
              <a:rPr lang="es-MX" dirty="0" smtClean="0">
                <a:solidFill>
                  <a:schemeClr val="tx1"/>
                </a:solidFill>
                <a:latin typeface="gobCL"/>
                <a:cs typeface="gobCL"/>
              </a:rPr>
              <a:t>Desarrollo </a:t>
            </a:r>
            <a:r>
              <a:rPr lang="es-MX" dirty="0" smtClean="0">
                <a:solidFill>
                  <a:schemeClr val="tx1"/>
                </a:solidFill>
                <a:latin typeface="gobCL"/>
                <a:cs typeface="gobCL"/>
              </a:rPr>
              <a:t>sustentable e inclusivo: ahorro e inversión.</a:t>
            </a:r>
            <a:endParaRPr lang="es-CL" dirty="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Los sectores de mayores ingresos aportarán proporcionalmente más.</a:t>
            </a:r>
          </a:p>
          <a:p>
            <a:pPr algn="just">
              <a:spcBef>
                <a:spcPts val="1200"/>
              </a:spcBef>
              <a:spcAft>
                <a:spcPts val="1200"/>
              </a:spcAft>
            </a:pPr>
            <a:r>
              <a:rPr lang="es-CL" dirty="0" smtClean="0">
                <a:solidFill>
                  <a:schemeClr val="tx1"/>
                </a:solidFill>
                <a:latin typeface="gobCL"/>
                <a:cs typeface="gobCL"/>
              </a:rPr>
              <a:t>Se pagarán </a:t>
            </a:r>
            <a:r>
              <a:rPr lang="es-CL" dirty="0">
                <a:solidFill>
                  <a:schemeClr val="tx1"/>
                </a:solidFill>
                <a:latin typeface="gobCL"/>
                <a:cs typeface="gobCL"/>
              </a:rPr>
              <a:t>los impuestos que </a:t>
            </a:r>
            <a:r>
              <a:rPr lang="es-CL" dirty="0" smtClean="0">
                <a:solidFill>
                  <a:schemeClr val="tx1"/>
                </a:solidFill>
                <a:latin typeface="gobCL"/>
                <a:cs typeface="gobCL"/>
              </a:rPr>
              <a:t>corresponde: disminuyendo la elusión y la evasión.</a:t>
            </a:r>
          </a:p>
          <a:p>
            <a:pPr algn="just">
              <a:spcBef>
                <a:spcPts val="1200"/>
              </a:spcBef>
              <a:spcAft>
                <a:spcPts val="1200"/>
              </a:spcAft>
            </a:pPr>
            <a:r>
              <a:rPr lang="es-CL" dirty="0" smtClean="0">
                <a:solidFill>
                  <a:schemeClr val="tx1"/>
                </a:solidFill>
                <a:latin typeface="gobCL"/>
                <a:cs typeface="gobCL"/>
              </a:rPr>
              <a:t>Financiar las inversiones en capital humano (reforma educacional) enfrenta la desigualdad y aumenta la productividad, clave del crecimiento económico.</a:t>
            </a:r>
            <a:endParaRPr lang="es-CL" dirty="0">
              <a:solidFill>
                <a:schemeClr val="tx1"/>
              </a:solidFill>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Desafíos para Chile y su Futuro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12</a:t>
            </a:fld>
            <a:endParaRPr lang="en-US" b="1" dirty="0">
              <a:solidFill>
                <a:schemeClr val="bg1"/>
              </a:solidFill>
            </a:endParaRPr>
          </a:p>
        </p:txBody>
      </p:sp>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L" sz="4000" b="1" dirty="0" smtClean="0">
              <a:solidFill>
                <a:srgbClr val="005FA1"/>
              </a:solidFill>
            </a:endParaRPr>
          </a:p>
          <a:p>
            <a:pPr marL="0" indent="0">
              <a:buNone/>
            </a:pPr>
            <a:endParaRPr lang="es-CL" sz="4000" b="1" dirty="0">
              <a:solidFill>
                <a:srgbClr val="005FA1"/>
              </a:solidFill>
            </a:endParaRPr>
          </a:p>
          <a:p>
            <a:pPr marL="620713" indent="-536575" eaLnBrk="1" hangingPunct="1">
              <a:lnSpc>
                <a:spcPct val="90000"/>
              </a:lnSpc>
              <a:spcBef>
                <a:spcPts val="0"/>
              </a:spcBef>
              <a:buClr>
                <a:srgbClr val="006CB7"/>
              </a:buClr>
              <a:buNone/>
              <a:tabLst>
                <a:tab pos="620713" algn="l"/>
              </a:tabLst>
            </a:pPr>
            <a:r>
              <a:rPr lang="es-CL" sz="4000" b="1" dirty="0" smtClean="0">
                <a:solidFill>
                  <a:srgbClr val="005FA1"/>
                </a:solidFill>
              </a:rPr>
              <a:t>2.	</a:t>
            </a:r>
            <a:r>
              <a:rPr lang="es-ES_tradnl" altLang="es-CL" sz="4000" b="1" dirty="0" smtClean="0">
                <a:solidFill>
                  <a:srgbClr val="005FA1"/>
                </a:solidFill>
              </a:rPr>
              <a:t>Principales contenidos de la Reforma Tributaria</a:t>
            </a:r>
            <a:endParaRPr lang="es-ES_tradnl" altLang="es-CL" sz="4000" b="1" dirty="0">
              <a:solidFill>
                <a:srgbClr val="005FA1"/>
              </a:solidFill>
            </a:endParaRPr>
          </a:p>
        </p:txBody>
      </p:sp>
      <p:sp>
        <p:nvSpPr>
          <p:cNvPr id="4" name="3 Marcador de número de diapositiva"/>
          <p:cNvSpPr>
            <a:spLocks noGrp="1"/>
          </p:cNvSpPr>
          <p:nvPr>
            <p:ph type="sldNum" sz="quarter" idx="11"/>
          </p:nvPr>
        </p:nvSpPr>
        <p:spPr/>
        <p:txBody>
          <a:bodyPr/>
          <a:lstStyle/>
          <a:p>
            <a:pPr>
              <a:defRPr/>
            </a:pPr>
            <a:fld id="{9CF64644-F6C2-490A-8491-AE0F00CA90FA}" type="slidenum">
              <a:rPr lang="en-US" b="1" smtClean="0">
                <a:solidFill>
                  <a:srgbClr val="FFFFFF"/>
                </a:solidFill>
              </a:rPr>
              <a:pPr>
                <a:defRPr/>
              </a:pPr>
              <a:t>13</a:t>
            </a:fld>
            <a:endParaRPr lang="en-US" b="1" dirty="0">
              <a:solidFill>
                <a:srgbClr val="FFFFFF"/>
              </a:solidFill>
            </a:endParaRPr>
          </a:p>
        </p:txBody>
      </p:sp>
    </p:spTree>
    <p:extLst>
      <p:ext uri="{BB962C8B-B14F-4D97-AF65-F5344CB8AC3E}">
        <p14:creationId xmlns:p14="http://schemas.microsoft.com/office/powerpoint/2010/main" xmlns="" val="914489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412776"/>
            <a:ext cx="8425184" cy="5184576"/>
          </a:xfrm>
        </p:spPr>
        <p:txBody>
          <a:bodyPr/>
          <a:lstStyle/>
          <a:p>
            <a:pPr algn="just">
              <a:spcBef>
                <a:spcPts val="1200"/>
              </a:spcBef>
              <a:spcAft>
                <a:spcPts val="1200"/>
              </a:spcAft>
            </a:pPr>
            <a:endParaRPr lang="es-CL" dirty="0" smtClean="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Impuesto a la Renta</a:t>
            </a:r>
          </a:p>
          <a:p>
            <a:pPr algn="just">
              <a:spcBef>
                <a:spcPts val="1200"/>
              </a:spcBef>
              <a:spcAft>
                <a:spcPts val="1200"/>
              </a:spcAft>
            </a:pPr>
            <a:r>
              <a:rPr lang="es-MX" dirty="0" smtClean="0">
                <a:solidFill>
                  <a:schemeClr val="tx1"/>
                </a:solidFill>
                <a:latin typeface="gobCL"/>
                <a:cs typeface="gobCL"/>
              </a:rPr>
              <a:t>Tributación </a:t>
            </a:r>
            <a:r>
              <a:rPr lang="es-MX" dirty="0" smtClean="0">
                <a:solidFill>
                  <a:schemeClr val="tx1"/>
                </a:solidFill>
                <a:latin typeface="gobCL"/>
                <a:cs typeface="gobCL"/>
              </a:rPr>
              <a:t>en el Mercado Inmobiliario</a:t>
            </a:r>
            <a:endParaRPr lang="es-CL" dirty="0" smtClean="0">
              <a:solidFill>
                <a:schemeClr val="tx1"/>
              </a:solidFill>
              <a:latin typeface="gobCL"/>
              <a:cs typeface="gobCL"/>
            </a:endParaRPr>
          </a:p>
          <a:p>
            <a:pPr algn="just">
              <a:spcBef>
                <a:spcPts val="1200"/>
              </a:spcBef>
              <a:spcAft>
                <a:spcPts val="1200"/>
              </a:spcAft>
            </a:pPr>
            <a:r>
              <a:rPr lang="es-MX" dirty="0" smtClean="0">
                <a:solidFill>
                  <a:schemeClr val="tx1"/>
                </a:solidFill>
                <a:latin typeface="gobCL"/>
                <a:cs typeface="gobCL"/>
              </a:rPr>
              <a:t>Impuestos </a:t>
            </a:r>
            <a:r>
              <a:rPr lang="es-MX" dirty="0" smtClean="0">
                <a:solidFill>
                  <a:schemeClr val="tx1"/>
                </a:solidFill>
                <a:latin typeface="gobCL"/>
                <a:cs typeface="gobCL"/>
              </a:rPr>
              <a:t>para la Protección del Medio Ambiente</a:t>
            </a:r>
          </a:p>
          <a:p>
            <a:pPr algn="just">
              <a:spcBef>
                <a:spcPts val="1200"/>
              </a:spcBef>
              <a:spcAft>
                <a:spcPts val="1200"/>
              </a:spcAft>
            </a:pPr>
            <a:r>
              <a:rPr lang="es-MX" dirty="0" smtClean="0">
                <a:solidFill>
                  <a:schemeClr val="tx1"/>
                </a:solidFill>
                <a:latin typeface="gobCL"/>
                <a:cs typeface="gobCL"/>
              </a:rPr>
              <a:t>Impuestos </a:t>
            </a:r>
            <a:r>
              <a:rPr lang="es-MX" dirty="0" smtClean="0">
                <a:solidFill>
                  <a:schemeClr val="tx1"/>
                </a:solidFill>
                <a:latin typeface="gobCL"/>
                <a:cs typeface="gobCL"/>
              </a:rPr>
              <a:t>correctivos</a:t>
            </a:r>
          </a:p>
          <a:p>
            <a:pPr algn="just">
              <a:spcBef>
                <a:spcPts val="1200"/>
              </a:spcBef>
              <a:spcAft>
                <a:spcPts val="1200"/>
              </a:spcAft>
            </a:pPr>
            <a:r>
              <a:rPr lang="es-MX" dirty="0" smtClean="0">
                <a:solidFill>
                  <a:schemeClr val="tx1"/>
                </a:solidFill>
                <a:latin typeface="gobCL"/>
                <a:cs typeface="gobCL"/>
              </a:rPr>
              <a:t>Institucionalidad</a:t>
            </a:r>
            <a:endParaRPr lang="es-CL" dirty="0" smtClean="0">
              <a:solidFill>
                <a:schemeClr val="tx1"/>
              </a:solidFill>
              <a:latin typeface="gobCL"/>
              <a:cs typeface="gobCL"/>
            </a:endParaRPr>
          </a:p>
          <a:p>
            <a:pPr algn="just">
              <a:spcBef>
                <a:spcPts val="1200"/>
              </a:spcBef>
              <a:spcAft>
                <a:spcPts val="1200"/>
              </a:spcAft>
            </a:pPr>
            <a:endParaRPr lang="es-CL" dirty="0">
              <a:solidFill>
                <a:schemeClr val="tx1"/>
              </a:solidFill>
              <a:latin typeface="gobCL"/>
              <a:cs typeface="gobCL"/>
            </a:endParaRPr>
          </a:p>
        </p:txBody>
      </p:sp>
      <p:sp>
        <p:nvSpPr>
          <p:cNvPr id="5" name="Title 7"/>
          <p:cNvSpPr txBox="1">
            <a:spLocks/>
          </p:cNvSpPr>
          <p:nvPr/>
        </p:nvSpPr>
        <p:spPr>
          <a:xfrm>
            <a:off x="295918" y="692696"/>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b="1" dirty="0" smtClean="0">
                <a:latin typeface="gobCL"/>
                <a:ea typeface="ヒラギノ角ゴ Pro W3" charset="0"/>
                <a:cs typeface="Verdana" charset="0"/>
              </a:rPr>
              <a:t>Principales </a:t>
            </a:r>
            <a:r>
              <a:rPr lang="es-CL" b="1" dirty="0" smtClean="0">
                <a:latin typeface="gobCL"/>
                <a:ea typeface="ヒラギノ角ゴ Pro W3" charset="0"/>
                <a:cs typeface="Verdana" charset="0"/>
              </a:rPr>
              <a:t>contenidos de la Reforma </a:t>
            </a:r>
            <a:r>
              <a:rPr lang="es-CL" b="1" dirty="0" smtClean="0">
                <a:latin typeface="gobCL"/>
                <a:ea typeface="ヒラギノ角ゴ Pro W3" charset="0"/>
                <a:cs typeface="Verdana" charset="0"/>
              </a:rPr>
              <a:t>Tributaria</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14</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412776"/>
            <a:ext cx="8425184" cy="5184576"/>
          </a:xfrm>
        </p:spPr>
        <p:txBody>
          <a:bodyPr/>
          <a:lstStyle/>
          <a:p>
            <a:pPr algn="just">
              <a:spcBef>
                <a:spcPts val="1200"/>
              </a:spcBef>
              <a:spcAft>
                <a:spcPts val="1200"/>
              </a:spcAft>
            </a:pPr>
            <a:endParaRPr lang="es-CL" dirty="0" smtClean="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¿Cómo funciona hoy?</a:t>
            </a:r>
          </a:p>
          <a:p>
            <a:pPr algn="just">
              <a:spcBef>
                <a:spcPts val="1200"/>
              </a:spcBef>
              <a:spcAft>
                <a:spcPts val="1200"/>
              </a:spcAft>
            </a:pPr>
            <a:r>
              <a:rPr lang="es-CL" dirty="0" smtClean="0">
                <a:solidFill>
                  <a:schemeClr val="tx1"/>
                </a:solidFill>
                <a:latin typeface="gobCL"/>
                <a:cs typeface="gobCL"/>
              </a:rPr>
              <a:t>Sistema de renta atribuida</a:t>
            </a:r>
            <a:endParaRPr lang="es-CL" dirty="0" smtClean="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Sistema </a:t>
            </a:r>
            <a:r>
              <a:rPr lang="es-CL" dirty="0" err="1" smtClean="0">
                <a:solidFill>
                  <a:schemeClr val="tx1"/>
                </a:solidFill>
                <a:latin typeface="gobCL"/>
                <a:cs typeface="gobCL"/>
              </a:rPr>
              <a:t>semi</a:t>
            </a:r>
            <a:r>
              <a:rPr lang="es-CL" dirty="0" smtClean="0">
                <a:solidFill>
                  <a:schemeClr val="tx1"/>
                </a:solidFill>
                <a:latin typeface="gobCL"/>
                <a:cs typeface="gobCL"/>
              </a:rPr>
              <a:t>-integrado</a:t>
            </a:r>
            <a:endParaRPr lang="es-CL" dirty="0" smtClean="0">
              <a:solidFill>
                <a:schemeClr val="tx1"/>
              </a:solidFill>
              <a:latin typeface="gobCL"/>
              <a:cs typeface="gobCL"/>
            </a:endParaRPr>
          </a:p>
          <a:p>
            <a:pPr algn="just">
              <a:spcBef>
                <a:spcPts val="1200"/>
              </a:spcBef>
              <a:spcAft>
                <a:spcPts val="1200"/>
              </a:spcAft>
            </a:pPr>
            <a:r>
              <a:rPr lang="es-MX" dirty="0" smtClean="0">
                <a:solidFill>
                  <a:schemeClr val="tx1"/>
                </a:solidFill>
                <a:latin typeface="gobCL"/>
                <a:cs typeface="gobCL"/>
              </a:rPr>
              <a:t>Cierre de espacios para la elusión</a:t>
            </a:r>
          </a:p>
          <a:p>
            <a:pPr algn="just">
              <a:spcBef>
                <a:spcPts val="1200"/>
              </a:spcBef>
              <a:spcAft>
                <a:spcPts val="1200"/>
              </a:spcAft>
            </a:pPr>
            <a:r>
              <a:rPr lang="es-MX" dirty="0" smtClean="0">
                <a:solidFill>
                  <a:schemeClr val="tx1"/>
                </a:solidFill>
                <a:latin typeface="gobCL"/>
                <a:cs typeface="gobCL"/>
              </a:rPr>
              <a:t>Estatuto tributario para </a:t>
            </a:r>
            <a:r>
              <a:rPr lang="es-MX" dirty="0" err="1" smtClean="0">
                <a:solidFill>
                  <a:schemeClr val="tx1"/>
                </a:solidFill>
                <a:latin typeface="gobCL"/>
                <a:cs typeface="gobCL"/>
              </a:rPr>
              <a:t>MIPyME</a:t>
            </a:r>
            <a:endParaRPr lang="es-MX" dirty="0" smtClean="0">
              <a:solidFill>
                <a:schemeClr val="tx1"/>
              </a:solidFill>
              <a:latin typeface="gobCL"/>
              <a:cs typeface="gobCL"/>
            </a:endParaRPr>
          </a:p>
          <a:p>
            <a:pPr algn="just">
              <a:spcBef>
                <a:spcPts val="1200"/>
              </a:spcBef>
              <a:spcAft>
                <a:spcPts val="1200"/>
              </a:spcAft>
            </a:pPr>
            <a:r>
              <a:rPr lang="es-MX" dirty="0" smtClean="0">
                <a:solidFill>
                  <a:schemeClr val="tx1"/>
                </a:solidFill>
                <a:latin typeface="gobCL"/>
                <a:cs typeface="gobCL"/>
              </a:rPr>
              <a:t>Restricción de Renta Presunta</a:t>
            </a:r>
            <a:endParaRPr lang="es-MX" dirty="0" smtClean="0">
              <a:solidFill>
                <a:schemeClr val="tx1"/>
              </a:solidFill>
              <a:latin typeface="gobCL"/>
              <a:cs typeface="gobCL"/>
            </a:endParaRPr>
          </a:p>
          <a:p>
            <a:pPr algn="just">
              <a:spcBef>
                <a:spcPts val="1200"/>
              </a:spcBef>
              <a:spcAft>
                <a:spcPts val="1200"/>
              </a:spcAft>
            </a:pPr>
            <a:endParaRPr lang="es-CL" dirty="0">
              <a:solidFill>
                <a:schemeClr val="tx1"/>
              </a:solidFill>
              <a:latin typeface="gobCL"/>
              <a:cs typeface="gobCL"/>
            </a:endParaRPr>
          </a:p>
        </p:txBody>
      </p:sp>
      <p:sp>
        <p:nvSpPr>
          <p:cNvPr id="5" name="Title 7"/>
          <p:cNvSpPr txBox="1">
            <a:spLocks/>
          </p:cNvSpPr>
          <p:nvPr/>
        </p:nvSpPr>
        <p:spPr>
          <a:xfrm>
            <a:off x="295918" y="692696"/>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b="1" dirty="0" smtClean="0">
                <a:latin typeface="gobCL"/>
                <a:ea typeface="ヒラギノ角ゴ Pro W3" charset="0"/>
                <a:cs typeface="Verdana" charset="0"/>
              </a:rPr>
              <a:t>Nuevo Sistema de Tributación de la Renta</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15</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54828" y="1556792"/>
            <a:ext cx="8425184" cy="2016224"/>
          </a:xfrm>
        </p:spPr>
        <p:txBody>
          <a:bodyPr/>
          <a:lstStyle/>
          <a:p>
            <a:pPr algn="just"/>
            <a:r>
              <a:rPr lang="es-MX" dirty="0" smtClean="0">
                <a:solidFill>
                  <a:schemeClr val="tx1"/>
                </a:solidFill>
              </a:rPr>
              <a:t>Las bases del sistema impositivo chileno previo a la vigencia de la Reforma Tributaria tienen sus orígenes en la reforma tributaria de 1984 y las modificaciones introducidas en la reforma de 1990. </a:t>
            </a:r>
            <a:endParaRPr lang="es-MX" dirty="0" smtClean="0">
              <a:solidFill>
                <a:schemeClr val="tx1"/>
              </a:solidFill>
            </a:endParaRPr>
          </a:p>
          <a:p>
            <a:pPr algn="just"/>
            <a:endParaRPr lang="es-MX" dirty="0" smtClean="0">
              <a:solidFill>
                <a:schemeClr val="tx1"/>
              </a:solidFill>
            </a:endParaRPr>
          </a:p>
          <a:p>
            <a:pPr algn="just"/>
            <a:r>
              <a:rPr lang="es-MX" dirty="0" smtClean="0">
                <a:solidFill>
                  <a:schemeClr val="tx1"/>
                </a:solidFill>
              </a:rPr>
              <a:t>En </a:t>
            </a:r>
            <a:r>
              <a:rPr lang="es-MX" dirty="0" smtClean="0">
                <a:solidFill>
                  <a:schemeClr val="tx1"/>
                </a:solidFill>
              </a:rPr>
              <a:t>la primera se estableció, entre otras cosas, un sistema integrado de impuesto a la renta mientras que en la segunda se reinstauró la base devengada para la tributación de primera categoría que pagan las empresas y se aumentó la tasa de este impuesto. </a:t>
            </a:r>
            <a:endParaRPr lang="es-MX" dirty="0" smtClean="0">
              <a:solidFill>
                <a:schemeClr val="tx1"/>
              </a:solidFill>
            </a:endParaRPr>
          </a:p>
          <a:p>
            <a:pPr algn="just"/>
            <a:endParaRPr lang="es-MX" dirty="0" smtClean="0">
              <a:solidFill>
                <a:schemeClr val="tx1"/>
              </a:solidFill>
            </a:endParaRPr>
          </a:p>
          <a:p>
            <a:pPr algn="just"/>
            <a:r>
              <a:rPr lang="es-MX" dirty="0" smtClean="0">
                <a:solidFill>
                  <a:schemeClr val="tx1"/>
                </a:solidFill>
              </a:rPr>
              <a:t>Además</a:t>
            </a:r>
            <a:r>
              <a:rPr lang="es-MX" dirty="0" smtClean="0">
                <a:solidFill>
                  <a:schemeClr val="tx1"/>
                </a:solidFill>
              </a:rPr>
              <a:t>, a lo largo de los años se fueron introduciendo una serie de exenciones tributarias y beneficios con el objeto de fomentar el desarrollo de ciertos sectores productivos de la economía. Estos beneficios tributarios redujeron la base tributaria y le fueron restando progresividad al sistema. </a:t>
            </a:r>
            <a:endParaRPr lang="es-CL" dirty="0" smtClean="0">
              <a:solidFill>
                <a:schemeClr val="tx1"/>
              </a:solidFill>
            </a:endParaRPr>
          </a:p>
        </p:txBody>
      </p:sp>
      <p:sp>
        <p:nvSpPr>
          <p:cNvPr id="5" name="Title 7"/>
          <p:cNvSpPr txBox="1">
            <a:spLocks/>
          </p:cNvSpPr>
          <p:nvPr/>
        </p:nvSpPr>
        <p:spPr>
          <a:xfrm>
            <a:off x="295918" y="845840"/>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b="1" dirty="0" smtClean="0">
                <a:latin typeface="gobCL"/>
                <a:ea typeface="ヒラギノ角ゴ Pro W3" charset="0"/>
                <a:cs typeface="Verdana" charset="0"/>
              </a:rPr>
              <a:t>El sistema actual</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16</a:t>
            </a:fld>
            <a:endParaRPr lang="en-US" b="1" dirty="0">
              <a:solidFill>
                <a:schemeClr val="bg1"/>
              </a:solidFill>
            </a:endParaRPr>
          </a:p>
        </p:txBody>
      </p:sp>
    </p:spTree>
    <p:extLst>
      <p:ext uri="{BB962C8B-B14F-4D97-AF65-F5344CB8AC3E}">
        <p14:creationId xmlns:p14="http://schemas.microsoft.com/office/powerpoint/2010/main" xmlns="" val="3940767576"/>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54828" y="1556792"/>
            <a:ext cx="8425184" cy="2016224"/>
          </a:xfrm>
        </p:spPr>
        <p:txBody>
          <a:bodyPr/>
          <a:lstStyle/>
          <a:p>
            <a:pPr algn="just"/>
            <a:r>
              <a:rPr lang="es-MX" dirty="0" smtClean="0">
                <a:solidFill>
                  <a:schemeClr val="tx1"/>
                </a:solidFill>
              </a:rPr>
              <a:t>En </a:t>
            </a:r>
            <a:r>
              <a:rPr lang="es-MX" dirty="0" smtClean="0">
                <a:solidFill>
                  <a:schemeClr val="tx1"/>
                </a:solidFill>
              </a:rPr>
              <a:t>el sistema integrado el impuesto que pagan las empresas (Impuesto de Primera Categoría) es un crédito para el impuesto final que pagan las personas, que es el Impuesto Global Complementario o el Impuesto Adicional, en el caso de los contribuyentes no residentes en el país. </a:t>
            </a:r>
            <a:endParaRPr lang="es-MX" dirty="0" smtClean="0">
              <a:solidFill>
                <a:schemeClr val="tx1"/>
              </a:solidFill>
            </a:endParaRPr>
          </a:p>
          <a:p>
            <a:pPr algn="just"/>
            <a:endParaRPr lang="es-MX" dirty="0" smtClean="0">
              <a:solidFill>
                <a:schemeClr val="tx1"/>
              </a:solidFill>
            </a:endParaRPr>
          </a:p>
          <a:p>
            <a:pPr algn="just"/>
            <a:r>
              <a:rPr lang="es-MX" dirty="0" smtClean="0">
                <a:solidFill>
                  <a:schemeClr val="tx1"/>
                </a:solidFill>
              </a:rPr>
              <a:t>Dado </a:t>
            </a:r>
            <a:r>
              <a:rPr lang="es-MX" dirty="0" smtClean="0">
                <a:solidFill>
                  <a:schemeClr val="tx1"/>
                </a:solidFill>
              </a:rPr>
              <a:t>que el impuesto Global Complementario posee tasas marginales crecientes, las tasas efectivas que pagan las personas también son crecientes en sus niveles de ingreso. La tasa de primera categoría partió en niveles de 10%, fue reducida hasta 0% en 1989 y luego fue aumentada a lo largo de los años hasta 20% en 2010. La tasa máxima del Impuesto Global Complementario, en cambio, se redujo desde 58% hasta 40% en el mismo </a:t>
            </a:r>
            <a:r>
              <a:rPr lang="es-MX" dirty="0" smtClean="0">
                <a:solidFill>
                  <a:schemeClr val="tx1"/>
                </a:solidFill>
              </a:rPr>
              <a:t>periodo.</a:t>
            </a:r>
          </a:p>
        </p:txBody>
      </p:sp>
      <p:sp>
        <p:nvSpPr>
          <p:cNvPr id="5" name="Title 7"/>
          <p:cNvSpPr txBox="1">
            <a:spLocks/>
          </p:cNvSpPr>
          <p:nvPr/>
        </p:nvSpPr>
        <p:spPr>
          <a:xfrm>
            <a:off x="295918" y="845840"/>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b="1" dirty="0" smtClean="0">
                <a:latin typeface="gobCL"/>
                <a:ea typeface="ヒラギノ角ゴ Pro W3" charset="0"/>
                <a:cs typeface="Verdana" charset="0"/>
              </a:rPr>
              <a:t>El sistema actual</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17</a:t>
            </a:fld>
            <a:endParaRPr lang="en-US" b="1" dirty="0">
              <a:solidFill>
                <a:schemeClr val="bg1"/>
              </a:solidFill>
            </a:endParaRPr>
          </a:p>
        </p:txBody>
      </p:sp>
    </p:spTree>
    <p:extLst>
      <p:ext uri="{BB962C8B-B14F-4D97-AF65-F5344CB8AC3E}">
        <p14:creationId xmlns:p14="http://schemas.microsoft.com/office/powerpoint/2010/main" xmlns="" val="3940767576"/>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54828" y="1556792"/>
            <a:ext cx="8425184" cy="2016224"/>
          </a:xfrm>
        </p:spPr>
        <p:txBody>
          <a:bodyPr/>
          <a:lstStyle/>
          <a:p>
            <a:pPr algn="just"/>
            <a:r>
              <a:rPr lang="es-MX" dirty="0" smtClean="0">
                <a:solidFill>
                  <a:schemeClr val="tx1"/>
                </a:solidFill>
              </a:rPr>
              <a:t>Como </a:t>
            </a:r>
            <a:r>
              <a:rPr lang="es-MX" dirty="0" smtClean="0">
                <a:solidFill>
                  <a:schemeClr val="tx1"/>
                </a:solidFill>
              </a:rPr>
              <a:t>mecanismo de incentivo al ahorro, la reforma de 1984 contempló que para definir la renta tributable de las personas se debían considerar sólo las utilidades no invertidas en el </a:t>
            </a:r>
            <a:r>
              <a:rPr lang="es-MX" dirty="0" smtClean="0">
                <a:solidFill>
                  <a:schemeClr val="tx1"/>
                </a:solidFill>
              </a:rPr>
              <a:t>período. </a:t>
            </a:r>
          </a:p>
          <a:p>
            <a:pPr algn="just"/>
            <a:r>
              <a:rPr lang="es-MX" dirty="0" smtClean="0">
                <a:solidFill>
                  <a:schemeClr val="tx1"/>
                </a:solidFill>
              </a:rPr>
              <a:t>A </a:t>
            </a:r>
            <a:r>
              <a:rPr lang="es-MX" dirty="0" smtClean="0">
                <a:solidFill>
                  <a:schemeClr val="tx1"/>
                </a:solidFill>
              </a:rPr>
              <a:t>diferencia de las utilidades retiradas para el consumo, las utilidades reinvertidas sólo cancelaban el impuesto corporativo en el periodo que se originaban, </a:t>
            </a:r>
            <a:r>
              <a:rPr lang="es-MX" dirty="0" smtClean="0">
                <a:solidFill>
                  <a:schemeClr val="tx1"/>
                </a:solidFill>
              </a:rPr>
              <a:t>postergándose </a:t>
            </a:r>
            <a:r>
              <a:rPr lang="es-MX" dirty="0" smtClean="0">
                <a:solidFill>
                  <a:schemeClr val="tx1"/>
                </a:solidFill>
              </a:rPr>
              <a:t>el impuesto a la renta a nivel de los dueños. Como mecanismo de control de aquellas utilidades que no habían sido distribuidas a sus propietarios, socios o accionistas, se creó un registro llamado Fondo de Utilidades Tributables (FUT). Si bien en sus orígenes este mecanismo de diferimiento de pago de impuestos y registro constituyó una importante herramienta para incentivar el ahorro y la inversión, con el paso del tiempo abrió importantes espacios de elusión. </a:t>
            </a:r>
            <a:endParaRPr lang="es-CL" dirty="0" smtClean="0">
              <a:solidFill>
                <a:schemeClr val="tx1"/>
              </a:solidFill>
            </a:endParaRPr>
          </a:p>
          <a:p>
            <a:pPr algn="just"/>
            <a:r>
              <a:rPr lang="es-MX" dirty="0" smtClean="0">
                <a:solidFill>
                  <a:schemeClr val="tx1"/>
                </a:solidFill>
              </a:rPr>
              <a:t>Al aplicarse el sistema de diferimiento sólo a las utilidades corporativas, el sistema tributario generaba de facto una diferencia en las tasas de tributación en las rentas del capital y del trabajo. </a:t>
            </a:r>
            <a:endParaRPr lang="es-CL" dirty="0">
              <a:solidFill>
                <a:schemeClr val="tx1"/>
              </a:solidFill>
            </a:endParaRPr>
          </a:p>
        </p:txBody>
      </p:sp>
      <p:sp>
        <p:nvSpPr>
          <p:cNvPr id="5" name="Title 7"/>
          <p:cNvSpPr txBox="1">
            <a:spLocks/>
          </p:cNvSpPr>
          <p:nvPr/>
        </p:nvSpPr>
        <p:spPr>
          <a:xfrm>
            <a:off x="295918" y="845840"/>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b="1" dirty="0" smtClean="0">
                <a:latin typeface="gobCL"/>
                <a:ea typeface="ヒラギノ角ゴ Pro W3" charset="0"/>
                <a:cs typeface="Verdana" charset="0"/>
              </a:rPr>
              <a:t>El sistema actual</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18</a:t>
            </a:fld>
            <a:endParaRPr lang="en-US" b="1" dirty="0">
              <a:solidFill>
                <a:schemeClr val="bg1"/>
              </a:solidFill>
            </a:endParaRPr>
          </a:p>
        </p:txBody>
      </p:sp>
    </p:spTree>
    <p:extLst>
      <p:ext uri="{BB962C8B-B14F-4D97-AF65-F5344CB8AC3E}">
        <p14:creationId xmlns:p14="http://schemas.microsoft.com/office/powerpoint/2010/main" xmlns="" val="3940767576"/>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54828" y="1700808"/>
            <a:ext cx="8425184" cy="2016224"/>
          </a:xfrm>
        </p:spPr>
        <p:txBody>
          <a:bodyPr/>
          <a:lstStyle/>
          <a:p>
            <a:pPr algn="just"/>
            <a:r>
              <a:rPr lang="es-MX" dirty="0" smtClean="0">
                <a:solidFill>
                  <a:schemeClr val="tx1"/>
                </a:solidFill>
              </a:rPr>
              <a:t>El régimen integrado con atribución de rentas establece que las personas naturales residentes y los contribuyentes sin domicilio ni residencia en el país deben tributar conforme al total de las rentas del capital generadas a nivel de las empresas que directa o indirectamente les pertenecen. </a:t>
            </a:r>
            <a:endParaRPr lang="es-MX" dirty="0" smtClean="0">
              <a:solidFill>
                <a:schemeClr val="tx1"/>
              </a:solidFill>
            </a:endParaRPr>
          </a:p>
          <a:p>
            <a:pPr algn="just"/>
            <a:endParaRPr lang="es-MX" dirty="0" smtClean="0">
              <a:solidFill>
                <a:schemeClr val="tx1"/>
              </a:solidFill>
            </a:endParaRPr>
          </a:p>
          <a:p>
            <a:pPr algn="just"/>
            <a:r>
              <a:rPr lang="es-MX" dirty="0" smtClean="0">
                <a:solidFill>
                  <a:schemeClr val="tx1"/>
                </a:solidFill>
              </a:rPr>
              <a:t>Para </a:t>
            </a:r>
            <a:r>
              <a:rPr lang="es-MX" dirty="0" smtClean="0">
                <a:solidFill>
                  <a:schemeClr val="tx1"/>
                </a:solidFill>
              </a:rPr>
              <a:t>ello, se establece un sistema de atribución donde las rentas de la empresa, en el año en que se generaron, pasan a formar parte de la base imponible de los dueños de la misma según sea su participación en la propiedad o en las utilidades de la empresa, gravándose de acuerdo a los tramos que corresponda del Impuesto Global Complementario o Adicional. Todo ello, independiente de la decisión de retirar, distribuir o remesar esas rentas. Es decir, toda renta, sea del trabajo o del capital, paga el impuesto final en cada periodo</a:t>
            </a:r>
            <a:r>
              <a:rPr lang="es-MX" dirty="0" smtClean="0">
                <a:solidFill>
                  <a:schemeClr val="tx1"/>
                </a:solidFill>
              </a:rPr>
              <a:t>.</a:t>
            </a:r>
            <a:endParaRPr lang="es-CL" dirty="0" smtClean="0">
              <a:solidFill>
                <a:schemeClr val="tx1"/>
              </a:solidFill>
            </a:endParaRPr>
          </a:p>
        </p:txBody>
      </p:sp>
      <p:sp>
        <p:nvSpPr>
          <p:cNvPr id="5" name="Title 7"/>
          <p:cNvSpPr txBox="1">
            <a:spLocks/>
          </p:cNvSpPr>
          <p:nvPr/>
        </p:nvSpPr>
        <p:spPr>
          <a:xfrm>
            <a:off x="295918" y="845840"/>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b="1" dirty="0" smtClean="0">
                <a:latin typeface="gobCL"/>
                <a:ea typeface="ヒラギノ角ゴ Pro W3" charset="0"/>
                <a:cs typeface="Verdana" charset="0"/>
              </a:rPr>
              <a:t>Nuevo Sistema </a:t>
            </a:r>
            <a:r>
              <a:rPr lang="es-CL" b="1" dirty="0" smtClean="0">
                <a:latin typeface="gobCL"/>
                <a:ea typeface="ヒラギノ角ゴ Pro W3" charset="0"/>
                <a:cs typeface="Verdana" charset="0"/>
              </a:rPr>
              <a:t>de Renta </a:t>
            </a:r>
            <a:r>
              <a:rPr lang="es-CL" b="1" dirty="0" smtClean="0">
                <a:latin typeface="gobCL"/>
                <a:ea typeface="ヒラギノ角ゴ Pro W3" charset="0"/>
                <a:cs typeface="Verdana" charset="0"/>
              </a:rPr>
              <a:t>Atribuida</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19</a:t>
            </a:fld>
            <a:endParaRPr lang="en-US" b="1" dirty="0">
              <a:solidFill>
                <a:schemeClr val="bg1"/>
              </a:solidFill>
            </a:endParaRPr>
          </a:p>
        </p:txBody>
      </p:sp>
    </p:spTree>
    <p:extLst>
      <p:ext uri="{BB962C8B-B14F-4D97-AF65-F5344CB8AC3E}">
        <p14:creationId xmlns:p14="http://schemas.microsoft.com/office/powerpoint/2010/main" xmlns="" val="394076757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title"/>
          </p:nvPr>
        </p:nvSpPr>
        <p:spPr>
          <a:xfrm>
            <a:off x="827584" y="620688"/>
            <a:ext cx="7416823" cy="1143000"/>
          </a:xfrm>
        </p:spPr>
        <p:txBody>
          <a:bodyPr anchor="ctr"/>
          <a:lstStyle/>
          <a:p>
            <a:pPr eaLnBrk="1" hangingPunct="1"/>
            <a:r>
              <a:rPr lang="es-ES_tradnl" altLang="es-CL" sz="2800" b="1" dirty="0" smtClean="0">
                <a:latin typeface="gobCL"/>
                <a:ea typeface="MS PGothic" pitchFamily="34" charset="-128"/>
                <a:cs typeface="gobCL"/>
              </a:rPr>
              <a:t>Contenidos de la presentación</a:t>
            </a:r>
            <a:endParaRPr lang="es-ES_tradnl" altLang="es-CL" sz="2800" b="1" dirty="0" smtClean="0">
              <a:solidFill>
                <a:srgbClr val="EF4144"/>
              </a:solidFill>
              <a:latin typeface="gobCL"/>
              <a:cs typeface="gobCL"/>
            </a:endParaRPr>
          </a:p>
        </p:txBody>
      </p:sp>
      <p:sp>
        <p:nvSpPr>
          <p:cNvPr id="9" name="Content Placeholder 8"/>
          <p:cNvSpPr>
            <a:spLocks noGrp="1"/>
          </p:cNvSpPr>
          <p:nvPr>
            <p:ph idx="1"/>
          </p:nvPr>
        </p:nvSpPr>
        <p:spPr>
          <a:xfrm>
            <a:off x="1403647" y="1916832"/>
            <a:ext cx="7488833" cy="1872208"/>
          </a:xfrm>
        </p:spPr>
        <p:txBody>
          <a:bodyPr/>
          <a:lstStyle/>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Antecedentes</a:t>
            </a: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Principales contenidos de la Reforma</a:t>
            </a: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	</a:t>
            </a: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r>
              <a:rPr lang="es-ES_tradnl" altLang="es-CL" b="1" dirty="0" smtClean="0">
                <a:latin typeface="gobCL"/>
                <a:ea typeface="MS PGothic" pitchFamily="34" charset="-128"/>
                <a:cs typeface="gobCL"/>
              </a:rPr>
              <a:t>Estimación de recaudación</a:t>
            </a: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a:p>
            <a:pPr marL="0" indent="0" eaLnBrk="1" hangingPunct="1">
              <a:lnSpc>
                <a:spcPct val="90000"/>
              </a:lnSpc>
              <a:spcBef>
                <a:spcPts val="0"/>
              </a:spcBef>
              <a:buClr>
                <a:srgbClr val="006CB7"/>
              </a:buClr>
              <a:buNone/>
            </a:pPr>
            <a:endParaRPr lang="es-ES_tradnl" altLang="es-CL" b="1" dirty="0" smtClean="0">
              <a:latin typeface="gobCL"/>
              <a:ea typeface="MS PGothic" pitchFamily="34" charset="-128"/>
              <a:cs typeface="gobCL"/>
            </a:endParaRPr>
          </a:p>
        </p:txBody>
      </p:sp>
      <p:sp>
        <p:nvSpPr>
          <p:cNvPr id="6" name="CuadroTexto 5"/>
          <p:cNvSpPr txBox="1"/>
          <p:nvPr/>
        </p:nvSpPr>
        <p:spPr>
          <a:xfrm>
            <a:off x="971600" y="1907540"/>
            <a:ext cx="351378" cy="369332"/>
          </a:xfrm>
          <a:prstGeom prst="rect">
            <a:avLst/>
          </a:prstGeom>
          <a:effectLst>
            <a:outerShdw blurRad="40000" dist="20000" dir="5400000" rotWithShape="0">
              <a:srgbClr val="000000">
                <a:alpha val="38000"/>
              </a:srgbClr>
            </a:outerShdw>
            <a:reflection blurRad="6350" stA="52000" endA="300" endPos="35000" dir="5400000" sy="-100000" algn="bl" rotWithShape="0"/>
          </a:effectLst>
        </p:spPr>
        <p:style>
          <a:lnRef idx="3">
            <a:schemeClr val="lt1"/>
          </a:lnRef>
          <a:fillRef idx="1">
            <a:schemeClr val="accent1"/>
          </a:fillRef>
          <a:effectRef idx="1">
            <a:schemeClr val="accent1"/>
          </a:effectRef>
          <a:fontRef idx="minor">
            <a:schemeClr val="lt1"/>
          </a:fontRef>
        </p:style>
        <p:txBody>
          <a:bodyPr wrap="none" rtlCol="0">
            <a:spAutoFit/>
          </a:bodyPr>
          <a:lstStyle/>
          <a:p>
            <a:r>
              <a:rPr lang="es-ES" dirty="0" smtClean="0">
                <a:latin typeface="gobCL"/>
                <a:cs typeface="gobCL"/>
              </a:rPr>
              <a:t>1.</a:t>
            </a:r>
            <a:endParaRPr lang="es-ES" dirty="0">
              <a:latin typeface="gobCL"/>
              <a:cs typeface="gobCL"/>
            </a:endParaRPr>
          </a:p>
        </p:txBody>
      </p:sp>
      <p:sp>
        <p:nvSpPr>
          <p:cNvPr id="11" name="CuadroTexto 10"/>
          <p:cNvSpPr txBox="1"/>
          <p:nvPr/>
        </p:nvSpPr>
        <p:spPr>
          <a:xfrm>
            <a:off x="971600" y="2771636"/>
            <a:ext cx="359932" cy="369332"/>
          </a:xfrm>
          <a:prstGeom prst="rect">
            <a:avLst/>
          </a:prstGeom>
          <a:effectLst>
            <a:outerShdw blurRad="40000" dist="20000" dir="5400000" rotWithShape="0">
              <a:srgbClr val="000000">
                <a:alpha val="38000"/>
              </a:srgbClr>
            </a:outerShdw>
            <a:reflection blurRad="6350" stA="52000" endA="300" endPos="35000" dir="5400000" sy="-100000" algn="bl" rotWithShape="0"/>
          </a:effectLst>
        </p:spPr>
        <p:style>
          <a:lnRef idx="3">
            <a:schemeClr val="lt1"/>
          </a:lnRef>
          <a:fillRef idx="1">
            <a:schemeClr val="accent1"/>
          </a:fillRef>
          <a:effectRef idx="1">
            <a:schemeClr val="accent1"/>
          </a:effectRef>
          <a:fontRef idx="minor">
            <a:schemeClr val="lt1"/>
          </a:fontRef>
        </p:style>
        <p:txBody>
          <a:bodyPr wrap="none" rtlCol="0">
            <a:spAutoFit/>
          </a:bodyPr>
          <a:lstStyle/>
          <a:p>
            <a:r>
              <a:rPr lang="es-ES" dirty="0">
                <a:latin typeface="gobCL"/>
                <a:cs typeface="gobCL"/>
              </a:rPr>
              <a:t>2</a:t>
            </a:r>
            <a:r>
              <a:rPr lang="es-ES" dirty="0" smtClean="0">
                <a:latin typeface="gobCL"/>
                <a:cs typeface="gobCL"/>
              </a:rPr>
              <a:t>.</a:t>
            </a:r>
            <a:endParaRPr lang="es-ES" dirty="0">
              <a:latin typeface="gobCL"/>
              <a:cs typeface="gobCL"/>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a:t>
            </a:fld>
            <a:endParaRPr lang="en-US" b="1" dirty="0">
              <a:solidFill>
                <a:schemeClr val="bg1"/>
              </a:solidFill>
            </a:endParaRPr>
          </a:p>
        </p:txBody>
      </p:sp>
      <p:sp>
        <p:nvSpPr>
          <p:cNvPr id="10" name="CuadroTexto 10"/>
          <p:cNvSpPr txBox="1"/>
          <p:nvPr/>
        </p:nvSpPr>
        <p:spPr>
          <a:xfrm>
            <a:off x="971600" y="3491716"/>
            <a:ext cx="377026" cy="369332"/>
          </a:xfrm>
          <a:prstGeom prst="rect">
            <a:avLst/>
          </a:prstGeom>
          <a:effectLst>
            <a:outerShdw blurRad="40000" dist="20000" dir="5400000" rotWithShape="0">
              <a:srgbClr val="000000">
                <a:alpha val="38000"/>
              </a:srgbClr>
            </a:outerShdw>
            <a:reflection blurRad="6350" stA="52000" endA="300" endPos="35000" dir="5400000" sy="-100000" algn="bl" rotWithShape="0"/>
          </a:effectLst>
        </p:spPr>
        <p:style>
          <a:lnRef idx="3">
            <a:schemeClr val="lt1"/>
          </a:lnRef>
          <a:fillRef idx="1">
            <a:schemeClr val="accent1"/>
          </a:fillRef>
          <a:effectRef idx="1">
            <a:schemeClr val="accent1"/>
          </a:effectRef>
          <a:fontRef idx="minor">
            <a:schemeClr val="lt1"/>
          </a:fontRef>
        </p:style>
        <p:txBody>
          <a:bodyPr wrap="none" rtlCol="0">
            <a:spAutoFit/>
          </a:bodyPr>
          <a:lstStyle/>
          <a:p>
            <a:r>
              <a:rPr lang="es-ES" dirty="0" smtClean="0">
                <a:latin typeface="gobCL"/>
                <a:cs typeface="gobCL"/>
              </a:rPr>
              <a:t>3.</a:t>
            </a:r>
            <a:endParaRPr lang="es-ES" dirty="0">
              <a:latin typeface="gobCL"/>
              <a:cs typeface="gobCL"/>
            </a:endParaRPr>
          </a:p>
        </p:txBody>
      </p:sp>
    </p:spTree>
    <p:extLst>
      <p:ext uri="{BB962C8B-B14F-4D97-AF65-F5344CB8AC3E}">
        <p14:creationId xmlns:p14="http://schemas.microsoft.com/office/powerpoint/2010/main" xmlns="" val="1780015791"/>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254828" y="1700808"/>
            <a:ext cx="8425184" cy="2016224"/>
          </a:xfrm>
        </p:spPr>
        <p:txBody>
          <a:bodyPr/>
          <a:lstStyle/>
          <a:p>
            <a:pPr algn="just"/>
            <a:r>
              <a:rPr lang="es-MX" dirty="0" smtClean="0">
                <a:solidFill>
                  <a:schemeClr val="tx1"/>
                </a:solidFill>
              </a:rPr>
              <a:t>Este </a:t>
            </a:r>
            <a:r>
              <a:rPr lang="es-MX" dirty="0" smtClean="0">
                <a:solidFill>
                  <a:schemeClr val="tx1"/>
                </a:solidFill>
              </a:rPr>
              <a:t>régimen mantiene la integración del impuesto de las empresas con el de las personas, lo que se expresa en que el Impuesto de Primera Categoría se deduce en un 100% como crédito del Impuesto Global Complementario o Adicional del contribuyente final. Bajo este régimen, la tasa del Impuesto de Primera Categoría que pagarán las empresas aumenta a 25%, mientras que el tramo máximo del Impuesto Global Complementario o Adicional llega a 35%. </a:t>
            </a:r>
            <a:endParaRPr lang="es-CL" dirty="0" smtClean="0">
              <a:solidFill>
                <a:schemeClr val="tx1"/>
              </a:solidFill>
            </a:endParaRPr>
          </a:p>
          <a:p>
            <a:pPr algn="just"/>
            <a:endParaRPr lang="es-CL" dirty="0" smtClean="0">
              <a:solidFill>
                <a:schemeClr val="tx1"/>
              </a:solidFill>
            </a:endParaRPr>
          </a:p>
          <a:p>
            <a:pPr algn="just"/>
            <a:r>
              <a:rPr lang="es-CL" dirty="0" smtClean="0">
                <a:solidFill>
                  <a:schemeClr val="tx1"/>
                </a:solidFill>
              </a:rPr>
              <a:t>El </a:t>
            </a:r>
            <a:r>
              <a:rPr lang="es-CL" dirty="0" smtClean="0">
                <a:solidFill>
                  <a:schemeClr val="tx1"/>
                </a:solidFill>
              </a:rPr>
              <a:t>Impuesto de Primera Categoría aumenta gradualmente bajo el sistema actual de la siguiente manera: a 21% </a:t>
            </a:r>
            <a:r>
              <a:rPr lang="es-ES_tradnl" dirty="0" smtClean="0">
                <a:solidFill>
                  <a:schemeClr val="tx1"/>
                </a:solidFill>
              </a:rPr>
              <a:t>en el año 2014, a 22,5% en el 2015 y a 24% en el 2016.</a:t>
            </a:r>
            <a:endParaRPr lang="es-CL" dirty="0">
              <a:solidFill>
                <a:schemeClr val="tx1"/>
              </a:solidFill>
            </a:endParaRPr>
          </a:p>
        </p:txBody>
      </p:sp>
      <p:sp>
        <p:nvSpPr>
          <p:cNvPr id="5" name="Title 7"/>
          <p:cNvSpPr txBox="1">
            <a:spLocks/>
          </p:cNvSpPr>
          <p:nvPr/>
        </p:nvSpPr>
        <p:spPr>
          <a:xfrm>
            <a:off x="295918" y="845840"/>
            <a:ext cx="8668569"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b="1" dirty="0" smtClean="0">
                <a:latin typeface="gobCL"/>
                <a:ea typeface="ヒラギノ角ゴ Pro W3" charset="0"/>
                <a:cs typeface="Verdana" charset="0"/>
              </a:rPr>
              <a:t>Nuevo Sistema </a:t>
            </a:r>
            <a:r>
              <a:rPr lang="es-CL" b="1" dirty="0" smtClean="0">
                <a:latin typeface="gobCL"/>
                <a:ea typeface="ヒラギノ角ゴ Pro W3" charset="0"/>
                <a:cs typeface="Verdana" charset="0"/>
              </a:rPr>
              <a:t>de Renta </a:t>
            </a:r>
            <a:r>
              <a:rPr lang="es-CL" b="1" dirty="0" smtClean="0">
                <a:latin typeface="gobCL"/>
                <a:ea typeface="ヒラギノ角ゴ Pro W3" charset="0"/>
                <a:cs typeface="Verdana" charset="0"/>
              </a:rPr>
              <a:t>Atribuida</a:t>
            </a:r>
            <a:endParaRPr lang="es-CL"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20</a:t>
            </a:fld>
            <a:endParaRPr lang="en-US" b="1" dirty="0">
              <a:solidFill>
                <a:schemeClr val="bg1"/>
              </a:solidFill>
            </a:endParaRPr>
          </a:p>
        </p:txBody>
      </p:sp>
    </p:spTree>
    <p:extLst>
      <p:ext uri="{BB962C8B-B14F-4D97-AF65-F5344CB8AC3E}">
        <p14:creationId xmlns:p14="http://schemas.microsoft.com/office/powerpoint/2010/main" xmlns="" val="3940767576"/>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pPr algn="ctr"/>
            <a:r>
              <a:rPr lang="es-CL" b="1" dirty="0" smtClean="0">
                <a:latin typeface="gobCL"/>
                <a:ea typeface="ヒラギノ角ゴ Pro W3" charset="0"/>
                <a:cs typeface="Verdana" charset="0"/>
              </a:rPr>
              <a:t>Sistema </a:t>
            </a:r>
            <a:r>
              <a:rPr lang="es-CL" b="1" dirty="0" smtClean="0">
                <a:latin typeface="gobCL"/>
                <a:ea typeface="ヒラギノ角ゴ Pro W3" charset="0"/>
                <a:cs typeface="Verdana" charset="0"/>
              </a:rPr>
              <a:t>Semi-Integrado </a:t>
            </a:r>
            <a:r>
              <a:rPr lang="es-CL" b="1" dirty="0">
                <a:solidFill>
                  <a:srgbClr val="005FA1"/>
                </a:solidFill>
                <a:latin typeface="gobCL"/>
                <a:ea typeface="ヒラギノ角ゴ Pro W3" charset="0"/>
                <a:cs typeface="Verdana" charset="0"/>
              </a:rPr>
              <a:t/>
            </a:r>
            <a:br>
              <a:rPr lang="es-CL" b="1" dirty="0">
                <a:solidFill>
                  <a:srgbClr val="005FA1"/>
                </a:solidFill>
                <a:latin typeface="gobCL"/>
                <a:ea typeface="ヒラギノ角ゴ Pro W3" charset="0"/>
                <a:cs typeface="Verdana" charset="0"/>
              </a:rPr>
            </a:br>
            <a:endParaRPr lang="es-ES" dirty="0"/>
          </a:p>
        </p:txBody>
      </p:sp>
      <p:sp>
        <p:nvSpPr>
          <p:cNvPr id="3" name="Marcador de contenido 2"/>
          <p:cNvSpPr>
            <a:spLocks noGrp="1"/>
          </p:cNvSpPr>
          <p:nvPr>
            <p:ph idx="1"/>
          </p:nvPr>
        </p:nvSpPr>
        <p:spPr>
          <a:xfrm>
            <a:off x="355227" y="1765995"/>
            <a:ext cx="8177213" cy="4327301"/>
          </a:xfrm>
        </p:spPr>
        <p:txBody>
          <a:bodyPr/>
          <a:lstStyle/>
          <a:p>
            <a:pPr algn="just">
              <a:spcBef>
                <a:spcPts val="600"/>
              </a:spcBef>
              <a:spcAft>
                <a:spcPts val="600"/>
              </a:spcAft>
            </a:pPr>
            <a:r>
              <a:rPr lang="es-ES_tradnl" dirty="0">
                <a:latin typeface="gobCL"/>
                <a:cs typeface="gobCL"/>
              </a:rPr>
              <a:t>El </a:t>
            </a:r>
            <a:r>
              <a:rPr lang="es-ES_tradnl" dirty="0" smtClean="0">
                <a:latin typeface="gobCL"/>
                <a:cs typeface="gobCL"/>
              </a:rPr>
              <a:t>sistema </a:t>
            </a:r>
            <a:r>
              <a:rPr lang="es-ES_tradnl" dirty="0">
                <a:latin typeface="gobCL"/>
                <a:cs typeface="gobCL"/>
              </a:rPr>
              <a:t>semi-integrado tendrá en régimen una tasa de 1° Categoría de 27</a:t>
            </a:r>
            <a:r>
              <a:rPr lang="es-ES_tradnl" dirty="0" smtClean="0">
                <a:latin typeface="gobCL"/>
                <a:cs typeface="gobCL"/>
              </a:rPr>
              <a:t>% (</a:t>
            </a:r>
            <a:r>
              <a:rPr lang="es-ES" dirty="0">
                <a:latin typeface="gobCL"/>
                <a:cs typeface="gobCL"/>
              </a:rPr>
              <a:t>25,5% en su primer año de vigencia</a:t>
            </a:r>
            <a:r>
              <a:rPr lang="es-ES" dirty="0" smtClean="0">
                <a:latin typeface="gobCL"/>
                <a:cs typeface="gobCL"/>
              </a:rPr>
              <a:t>)</a:t>
            </a:r>
            <a:r>
              <a:rPr lang="es-ES_tradnl" dirty="0" smtClean="0">
                <a:latin typeface="gobCL"/>
                <a:cs typeface="gobCL"/>
              </a:rPr>
              <a:t>, </a:t>
            </a:r>
            <a:r>
              <a:rPr lang="es-ES_tradnl" dirty="0">
                <a:latin typeface="gobCL"/>
                <a:cs typeface="gobCL"/>
              </a:rPr>
              <a:t>y una deducción parcial de ese impuesto como crédito contra los impuestos </a:t>
            </a:r>
            <a:r>
              <a:rPr lang="es-ES_tradnl" dirty="0" smtClean="0">
                <a:latin typeface="gobCL"/>
                <a:cs typeface="gobCL"/>
              </a:rPr>
              <a:t>finales.</a:t>
            </a:r>
          </a:p>
          <a:p>
            <a:pPr algn="just">
              <a:spcBef>
                <a:spcPts val="600"/>
              </a:spcBef>
              <a:spcAft>
                <a:spcPts val="600"/>
              </a:spcAft>
            </a:pPr>
            <a:r>
              <a:rPr lang="es-ES" dirty="0" smtClean="0">
                <a:latin typeface="gobCL"/>
                <a:cs typeface="gobCL"/>
              </a:rPr>
              <a:t>Podrá ser deducido de la tasa de impuesto de 1ª Categoría un crédito de 65% en contra de los impuestos finales.</a:t>
            </a:r>
          </a:p>
          <a:p>
            <a:pPr algn="just">
              <a:lnSpc>
                <a:spcPts val="2000"/>
              </a:lnSpc>
              <a:spcBef>
                <a:spcPts val="600"/>
              </a:spcBef>
              <a:spcAft>
                <a:spcPts val="600"/>
              </a:spcAft>
            </a:pPr>
            <a:r>
              <a:rPr lang="es-ES" dirty="0" smtClean="0">
                <a:latin typeface="gobCL"/>
                <a:cs typeface="gobCL"/>
              </a:rPr>
              <a:t>Bajo este sistema los impuestos finales sólo se aplican cuando las rentas se retiran, distribuyen o remesan.</a:t>
            </a:r>
          </a:p>
          <a:p>
            <a:pPr algn="just">
              <a:spcBef>
                <a:spcPts val="600"/>
              </a:spcBef>
              <a:spcAft>
                <a:spcPts val="600"/>
              </a:spcAft>
            </a:pPr>
            <a:r>
              <a:rPr lang="es-ES" dirty="0" smtClean="0">
                <a:latin typeface="gobCL"/>
                <a:cs typeface="gobCL"/>
              </a:rPr>
              <a:t>La tasa efectiva máxima de impuestos finales podrá llegar a un 44,45% cuando corresponda aplicar la tasa nominal máxima de 35%</a:t>
            </a:r>
            <a:r>
              <a:rPr lang="es-ES" dirty="0">
                <a:latin typeface="gobCL"/>
                <a:cs typeface="gobCL"/>
              </a:rPr>
              <a:t> </a:t>
            </a:r>
            <a:r>
              <a:rPr lang="es-ES" dirty="0" smtClean="0">
                <a:latin typeface="gobCL"/>
                <a:cs typeface="gobCL"/>
              </a:rPr>
              <a:t>de global complementario.</a:t>
            </a:r>
          </a:p>
        </p:txBody>
      </p:sp>
      <p:sp>
        <p:nvSpPr>
          <p:cNvPr id="4" name="Marcador de número de diapositiva 3"/>
          <p:cNvSpPr>
            <a:spLocks noGrp="1"/>
          </p:cNvSpPr>
          <p:nvPr>
            <p:ph type="sldNum" sz="quarter" idx="11"/>
          </p:nvPr>
        </p:nvSpPr>
        <p:spPr/>
        <p:txBody>
          <a:bodyPr/>
          <a:lstStyle/>
          <a:p>
            <a:pPr>
              <a:defRPr/>
            </a:pPr>
            <a:fld id="{9CF64644-F6C2-490A-8491-AE0F00CA90FA}" type="slidenum">
              <a:rPr lang="en-US" smtClean="0"/>
              <a:pPr>
                <a:defRPr/>
              </a:pPr>
              <a:t>21</a:t>
            </a:fld>
            <a:endParaRPr lang="en-US"/>
          </a:p>
        </p:txBody>
      </p:sp>
    </p:spTree>
    <p:extLst>
      <p:ext uri="{BB962C8B-B14F-4D97-AF65-F5344CB8AC3E}">
        <p14:creationId xmlns:p14="http://schemas.microsoft.com/office/powerpoint/2010/main" xmlns="" val="253460680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179512" y="1556792"/>
            <a:ext cx="8784976" cy="4971008"/>
          </a:xfrm>
        </p:spPr>
        <p:txBody>
          <a:bodyPr/>
          <a:lstStyle/>
          <a:p>
            <a:pPr marL="457200" indent="-276225" algn="just">
              <a:lnSpc>
                <a:spcPts val="2000"/>
              </a:lnSpc>
              <a:buFont typeface="+mj-lt"/>
              <a:buAutoNum type="arabicPeriod"/>
            </a:pPr>
            <a:endParaRPr lang="es-CL" b="1" dirty="0" smtClean="0">
              <a:latin typeface="gobCL"/>
            </a:endParaRPr>
          </a:p>
          <a:p>
            <a:pPr marL="457200" indent="-276225" algn="just">
              <a:lnSpc>
                <a:spcPts val="2000"/>
              </a:lnSpc>
              <a:buFont typeface="+mj-lt"/>
              <a:buAutoNum type="arabicPeriod"/>
            </a:pPr>
            <a:r>
              <a:rPr lang="es-CL" b="1" dirty="0" smtClean="0">
                <a:latin typeface="gobCL"/>
              </a:rPr>
              <a:t>El </a:t>
            </a:r>
            <a:r>
              <a:rPr lang="es-CL" b="1" dirty="0" smtClean="0">
                <a:latin typeface="gobCL"/>
              </a:rPr>
              <a:t>término de “los retiros para reinvertir dentro de veinte días</a:t>
            </a:r>
            <a:r>
              <a:rPr lang="es-CL" b="1" dirty="0" smtClean="0">
                <a:latin typeface="gobCL"/>
              </a:rPr>
              <a:t>”</a:t>
            </a:r>
          </a:p>
          <a:p>
            <a:pPr marL="457200" indent="-276225" algn="just">
              <a:lnSpc>
                <a:spcPts val="2000"/>
              </a:lnSpc>
              <a:buFont typeface="+mj-lt"/>
              <a:buAutoNum type="arabicPeriod"/>
            </a:pPr>
            <a:endParaRPr lang="es-CL" b="1" dirty="0" smtClean="0">
              <a:latin typeface="gobCL"/>
            </a:endParaRPr>
          </a:p>
          <a:p>
            <a:pPr marL="457200" indent="-276225" algn="just">
              <a:lnSpc>
                <a:spcPts val="2000"/>
              </a:lnSpc>
              <a:buAutoNum type="arabicPeriod" startAt="2"/>
            </a:pPr>
            <a:r>
              <a:rPr lang="es-CL" b="1" dirty="0" smtClean="0">
                <a:latin typeface="gobCL"/>
              </a:rPr>
              <a:t>El término de los  “retiros en exceso</a:t>
            </a:r>
            <a:r>
              <a:rPr lang="es-CL" b="1" dirty="0" smtClean="0">
                <a:latin typeface="gobCL"/>
              </a:rPr>
              <a:t>”</a:t>
            </a:r>
          </a:p>
          <a:p>
            <a:pPr marL="457200" indent="-276225" algn="just">
              <a:lnSpc>
                <a:spcPts val="2000"/>
              </a:lnSpc>
              <a:buAutoNum type="arabicPeriod" startAt="2"/>
            </a:pPr>
            <a:endParaRPr lang="es-CL" b="1" dirty="0" smtClean="0">
              <a:latin typeface="gobCL"/>
            </a:endParaRPr>
          </a:p>
          <a:p>
            <a:pPr marL="457200" indent="-276225" algn="just">
              <a:lnSpc>
                <a:spcPts val="2000"/>
              </a:lnSpc>
              <a:buAutoNum type="arabicPeriod" startAt="2"/>
            </a:pPr>
            <a:r>
              <a:rPr lang="es-CL" b="1" dirty="0" smtClean="0">
                <a:latin typeface="gobCL"/>
              </a:rPr>
              <a:t>Limitaciones al uso de </a:t>
            </a:r>
            <a:r>
              <a:rPr lang="es-CL" b="1" dirty="0" smtClean="0">
                <a:latin typeface="gobCL"/>
              </a:rPr>
              <a:t>pérdidas: </a:t>
            </a:r>
            <a:r>
              <a:rPr lang="es-CL" dirty="0" smtClean="0">
                <a:latin typeface="gobCL"/>
              </a:rPr>
              <a:t>Se termina con el </a:t>
            </a:r>
            <a:r>
              <a:rPr lang="es-CL" b="1" i="1" dirty="0" err="1" smtClean="0">
                <a:latin typeface="gobCL"/>
              </a:rPr>
              <a:t>carry</a:t>
            </a:r>
            <a:r>
              <a:rPr lang="es-CL" b="1" i="1" dirty="0" smtClean="0">
                <a:latin typeface="gobCL"/>
              </a:rPr>
              <a:t> </a:t>
            </a:r>
            <a:r>
              <a:rPr lang="es-CL" b="1" i="1" dirty="0" smtClean="0">
                <a:latin typeface="gobCL"/>
              </a:rPr>
              <a:t>back</a:t>
            </a:r>
          </a:p>
          <a:p>
            <a:pPr marL="457200" indent="-276225" algn="just">
              <a:lnSpc>
                <a:spcPts val="2000"/>
              </a:lnSpc>
              <a:buFont typeface="Arial" pitchFamily="34" charset="0"/>
              <a:buAutoNum type="arabicPeriod" startAt="2"/>
            </a:pPr>
            <a:endParaRPr lang="es-CL" b="1" i="1" dirty="0" smtClean="0">
              <a:solidFill>
                <a:schemeClr val="tx1"/>
              </a:solidFill>
              <a:latin typeface="gobCL"/>
              <a:ea typeface="ヒラギノ角ゴ Pro W3" charset="0"/>
              <a:cs typeface="gobCL"/>
            </a:endParaRPr>
          </a:p>
          <a:p>
            <a:pPr marL="457200" indent="-276225" algn="just">
              <a:lnSpc>
                <a:spcPts val="2000"/>
              </a:lnSpc>
              <a:buFont typeface="Arial" pitchFamily="34" charset="0"/>
              <a:buAutoNum type="arabicPeriod" startAt="2"/>
            </a:pPr>
            <a:r>
              <a:rPr lang="es-CL" b="1" dirty="0" smtClean="0">
                <a:latin typeface="gobCL"/>
                <a:cs typeface="gobCL"/>
              </a:rPr>
              <a:t>Reglas </a:t>
            </a:r>
            <a:r>
              <a:rPr lang="es-CL" b="1" dirty="0" smtClean="0">
                <a:latin typeface="gobCL"/>
                <a:cs typeface="gobCL"/>
              </a:rPr>
              <a:t>para acceder y permanecer en cualquiera de los </a:t>
            </a:r>
            <a:r>
              <a:rPr lang="es-CL" b="1" dirty="0" smtClean="0">
                <a:latin typeface="gobCL"/>
                <a:cs typeface="gobCL"/>
              </a:rPr>
              <a:t>sistemas</a:t>
            </a:r>
          </a:p>
          <a:p>
            <a:pPr marL="457200" indent="-276225" algn="just">
              <a:lnSpc>
                <a:spcPts val="2000"/>
              </a:lnSpc>
              <a:buFont typeface="Arial" pitchFamily="34" charset="0"/>
              <a:buAutoNum type="arabicPeriod" startAt="2"/>
            </a:pPr>
            <a:endParaRPr lang="es-CL" b="1" dirty="0" smtClean="0">
              <a:latin typeface="gobCL"/>
              <a:cs typeface="gobCL"/>
            </a:endParaRPr>
          </a:p>
          <a:p>
            <a:pPr marL="457200" indent="-276225" algn="just">
              <a:lnSpc>
                <a:spcPts val="2000"/>
              </a:lnSpc>
              <a:buFont typeface="Arial" pitchFamily="34" charset="0"/>
              <a:buAutoNum type="arabicPeriod" startAt="2"/>
            </a:pPr>
            <a:r>
              <a:rPr lang="es-CL" b="1" dirty="0" smtClean="0">
                <a:latin typeface="gobCL"/>
                <a:cs typeface="gobCL"/>
              </a:rPr>
              <a:t>Normas de control para la re-inversión</a:t>
            </a:r>
            <a:endParaRPr lang="es-CL" b="1" dirty="0" smtClean="0">
              <a:latin typeface="gobCL"/>
              <a:cs typeface="gobCL"/>
            </a:endParaRPr>
          </a:p>
          <a:p>
            <a:pPr marL="457200" indent="-276225" algn="just">
              <a:lnSpc>
                <a:spcPts val="2000"/>
              </a:lnSpc>
              <a:buAutoNum type="arabicPeriod" startAt="2"/>
            </a:pPr>
            <a:endParaRPr lang="es-CL" dirty="0">
              <a:solidFill>
                <a:schemeClr val="tx1"/>
              </a:solidFill>
              <a:latin typeface="gobCL"/>
              <a:ea typeface="ヒラギノ角ゴ Pro W3" charset="0"/>
              <a:cs typeface="ヒラギノ角ゴ Pro W3" charset="0"/>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Cierre de espacios de elusión</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22</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844824"/>
            <a:ext cx="8425184" cy="4536504"/>
          </a:xfrm>
        </p:spPr>
        <p:txBody>
          <a:bodyPr/>
          <a:lstStyle/>
          <a:p>
            <a:pPr marL="285750" lvl="1" algn="just">
              <a:buFont typeface="Wingdings" charset="2"/>
              <a:buChar char="ü"/>
            </a:pPr>
            <a:r>
              <a:rPr lang="es-CL" b="1" dirty="0" smtClean="0">
                <a:latin typeface="gobCL"/>
                <a:cs typeface="gobCL"/>
              </a:rPr>
              <a:t>Declaración sobre las inversiones en el extranjero.</a:t>
            </a:r>
            <a:endParaRPr lang="es-CL" dirty="0" smtClean="0">
              <a:latin typeface="gobCL"/>
              <a:cs typeface="gobCL"/>
            </a:endParaRPr>
          </a:p>
          <a:p>
            <a:pPr marL="266700" indent="12700" algn="just">
              <a:buNone/>
            </a:pPr>
            <a:r>
              <a:rPr lang="es-CL" sz="1800" dirty="0" smtClean="0">
                <a:latin typeface="gobCL"/>
                <a:cs typeface="gobCL"/>
              </a:rPr>
              <a:t>Quienes inviertan en el extranjero deberán informar al SII, de manera detallada, el destino, monto y tipo de las inversiones realizadas en el exterior.</a:t>
            </a:r>
          </a:p>
          <a:p>
            <a:pPr marL="285750" lvl="1" algn="just">
              <a:buFont typeface="Wingdings" charset="2"/>
              <a:buChar char="ü"/>
            </a:pPr>
            <a:endParaRPr lang="es-CL" b="1" dirty="0" smtClean="0">
              <a:latin typeface="gobCL"/>
              <a:cs typeface="gobCL"/>
            </a:endParaRPr>
          </a:p>
          <a:p>
            <a:pPr marL="285750" lvl="1" algn="just">
              <a:buFont typeface="Wingdings" charset="2"/>
              <a:buChar char="ü"/>
            </a:pPr>
            <a:r>
              <a:rPr lang="es-CL" b="1" dirty="0" smtClean="0">
                <a:latin typeface="gobCL"/>
                <a:cs typeface="gobCL"/>
              </a:rPr>
              <a:t>Máximo </a:t>
            </a:r>
            <a:r>
              <a:rPr lang="es-CL" b="1" dirty="0" smtClean="0">
                <a:latin typeface="gobCL"/>
                <a:cs typeface="gobCL"/>
              </a:rPr>
              <a:t>control de inversiones en países con escasa o nula tributación.</a:t>
            </a:r>
          </a:p>
          <a:p>
            <a:pPr marL="266700" lvl="1" indent="0" algn="just">
              <a:buNone/>
            </a:pPr>
            <a:r>
              <a:rPr lang="es-CL" sz="1800" dirty="0" smtClean="0">
                <a:latin typeface="gobCL"/>
                <a:cs typeface="gobCL"/>
              </a:rPr>
              <a:t>Quienes inviertan en países de escasa o nula tributación deberán presentar dicha información una vez al año.</a:t>
            </a:r>
          </a:p>
          <a:p>
            <a:pPr marL="285750" lvl="1" algn="just">
              <a:buFont typeface="Wingdings" charset="2"/>
              <a:buChar char="ü"/>
            </a:pPr>
            <a:endParaRPr lang="es-CL" dirty="0" smtClean="0">
              <a:latin typeface="gobCL"/>
              <a:cs typeface="gobCL"/>
            </a:endParaRPr>
          </a:p>
          <a:p>
            <a:pPr marL="285750" lvl="1" algn="just">
              <a:buFont typeface="Wingdings" charset="2"/>
              <a:buChar char="ü"/>
            </a:pPr>
            <a:r>
              <a:rPr lang="es-CL" dirty="0" smtClean="0">
                <a:latin typeface="gobCL"/>
                <a:cs typeface="gobCL"/>
              </a:rPr>
              <a:t>La </a:t>
            </a:r>
            <a:r>
              <a:rPr lang="es-CL" dirty="0" smtClean="0">
                <a:latin typeface="gobCL"/>
                <a:cs typeface="gobCL"/>
              </a:rPr>
              <a:t>entrega maliciosa de información incompleta o falsa se sanciona como delito tributario de acuerdo al artículo 97 N°4 del Código Tributario (multa del 50% al 300% del valor del tributo eludido y la pena de cárcel puede llegar hasta 5 años).</a:t>
            </a: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r>
              <a:rPr lang="es-CL" sz="2000" b="1" u="sng" dirty="0" smtClean="0">
                <a:solidFill>
                  <a:srgbClr val="595959"/>
                </a:solidFill>
                <a:latin typeface="gobCL"/>
                <a:cs typeface="gobCL"/>
              </a:rPr>
              <a:t>Estándar </a:t>
            </a:r>
            <a:r>
              <a:rPr lang="es-CL" sz="2000" b="1" u="sng" dirty="0" smtClean="0">
                <a:solidFill>
                  <a:srgbClr val="595959"/>
                </a:solidFill>
                <a:latin typeface="gobCL"/>
                <a:cs typeface="gobCL"/>
              </a:rPr>
              <a:t>de información para inversiones en el extranjero.</a:t>
            </a:r>
            <a:endParaRPr lang="es-CL" sz="2000" b="1" u="sng" dirty="0">
              <a:solidFill>
                <a:srgbClr val="595959"/>
              </a:solidFill>
              <a:latin typeface="gobCL"/>
              <a:cs typeface="gobCL"/>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23</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916832"/>
            <a:ext cx="8425184" cy="4610968"/>
          </a:xfrm>
        </p:spPr>
        <p:txBody>
          <a:bodyPr/>
          <a:lstStyle/>
          <a:p>
            <a:pPr marL="0" indent="0" algn="just">
              <a:lnSpc>
                <a:spcPts val="2000"/>
              </a:lnSpc>
              <a:buNone/>
            </a:pPr>
            <a:endParaRPr lang="es-CL" sz="1900" dirty="0">
              <a:latin typeface="gobCL"/>
              <a:cs typeface="gobCL"/>
            </a:endParaRPr>
          </a:p>
          <a:p>
            <a:pPr marL="0" indent="0" algn="just">
              <a:lnSpc>
                <a:spcPts val="2000"/>
              </a:lnSpc>
              <a:buNone/>
            </a:pPr>
            <a:r>
              <a:rPr lang="es-CL" sz="1900" dirty="0" smtClean="0">
                <a:latin typeface="gobCL"/>
                <a:cs typeface="gobCL"/>
              </a:rPr>
              <a:t>De </a:t>
            </a:r>
            <a:r>
              <a:rPr lang="es-CL" sz="1900" dirty="0" smtClean="0">
                <a:latin typeface="gobCL"/>
                <a:cs typeface="gobCL"/>
              </a:rPr>
              <a:t>no cumplirse el estándar de información, las utilidades invertidas se presumen retiradas y se aplica:</a:t>
            </a:r>
          </a:p>
          <a:p>
            <a:pPr marL="0" indent="0" algn="just">
              <a:lnSpc>
                <a:spcPts val="2000"/>
              </a:lnSpc>
              <a:buNone/>
            </a:pPr>
            <a:endParaRPr lang="es-CL" sz="1900" dirty="0" smtClean="0">
              <a:latin typeface="gobCL"/>
              <a:cs typeface="gobCL"/>
            </a:endParaRPr>
          </a:p>
          <a:p>
            <a:pPr marL="815975" indent="-457200" algn="just">
              <a:lnSpc>
                <a:spcPts val="2000"/>
              </a:lnSpc>
              <a:buFont typeface="+mj-lt"/>
              <a:buAutoNum type="alphaLcParenR"/>
            </a:pPr>
            <a:r>
              <a:rPr lang="es-MX" sz="1900" dirty="0" smtClean="0">
                <a:latin typeface="gobCL"/>
                <a:cs typeface="gobCL"/>
              </a:rPr>
              <a:t>Un impuesto único de </a:t>
            </a:r>
            <a:r>
              <a:rPr lang="es-MX" sz="1900" b="1" dirty="0" smtClean="0">
                <a:latin typeface="gobCL"/>
                <a:cs typeface="gobCL"/>
              </a:rPr>
              <a:t>40%</a:t>
            </a:r>
            <a:r>
              <a:rPr lang="es-MX" sz="1900" dirty="0" smtClean="0">
                <a:latin typeface="gobCL"/>
                <a:cs typeface="gobCL"/>
              </a:rPr>
              <a:t> a la empresa cuando no se pueda determinar quién es el beneficiario de la renta que se presume retirada, </a:t>
            </a:r>
            <a:r>
              <a:rPr lang="es-MX" sz="1900" dirty="0" smtClean="0">
                <a:latin typeface="gobCL"/>
                <a:cs typeface="gobCL"/>
              </a:rPr>
              <a:t>o</a:t>
            </a:r>
          </a:p>
          <a:p>
            <a:pPr marL="815975" indent="-457200" algn="just">
              <a:lnSpc>
                <a:spcPts val="2000"/>
              </a:lnSpc>
              <a:buFont typeface="+mj-lt"/>
              <a:buAutoNum type="alphaLcParenR"/>
            </a:pPr>
            <a:endParaRPr lang="es-MX" sz="1900" dirty="0" smtClean="0">
              <a:latin typeface="gobCL"/>
              <a:cs typeface="gobCL"/>
            </a:endParaRPr>
          </a:p>
          <a:p>
            <a:pPr marL="815975" indent="-457200" algn="just">
              <a:lnSpc>
                <a:spcPts val="2000"/>
              </a:lnSpc>
              <a:buFont typeface="+mj-lt"/>
              <a:buAutoNum type="alphaLcParenR"/>
            </a:pPr>
            <a:r>
              <a:rPr lang="es-MX" sz="1900" dirty="0" smtClean="0">
                <a:latin typeface="gobCL"/>
                <a:cs typeface="gobCL"/>
              </a:rPr>
              <a:t>El </a:t>
            </a:r>
            <a:r>
              <a:rPr lang="es-MX" sz="1900" dirty="0" smtClean="0">
                <a:latin typeface="gobCL"/>
                <a:cs typeface="gobCL"/>
              </a:rPr>
              <a:t>Impuesto global complementario o adicional, más un recargo de </a:t>
            </a:r>
            <a:r>
              <a:rPr lang="es-MX" sz="1900" b="1" dirty="0" smtClean="0">
                <a:latin typeface="gobCL"/>
                <a:cs typeface="gobCL"/>
              </a:rPr>
              <a:t>10% </a:t>
            </a:r>
            <a:r>
              <a:rPr lang="es-MX" sz="1900" dirty="0" smtClean="0">
                <a:latin typeface="gobCL"/>
                <a:cs typeface="gobCL"/>
              </a:rPr>
              <a:t>(art. 21 LIR), cuando se pueda determinar quién es el beneficiario</a:t>
            </a:r>
            <a:r>
              <a:rPr lang="es-MX" sz="1900" dirty="0" smtClean="0">
                <a:latin typeface="gobCL"/>
                <a:cs typeface="gobCL"/>
              </a:rPr>
              <a:t>.</a:t>
            </a:r>
            <a:endParaRPr lang="es-MX" sz="1900" dirty="0" smtClean="0">
              <a:latin typeface="gobCL"/>
              <a:cs typeface="gobCL"/>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24</a:t>
            </a:fld>
            <a:endParaRPr lang="en-US" b="1" dirty="0">
              <a:solidFill>
                <a:schemeClr val="bg1"/>
              </a:solidFill>
            </a:endParaRPr>
          </a:p>
        </p:txBody>
      </p:sp>
      <p:sp>
        <p:nvSpPr>
          <p:cNvPr id="6"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r>
              <a:rPr lang="es-CL" sz="2000" b="1" u="sng" dirty="0" smtClean="0">
                <a:solidFill>
                  <a:srgbClr val="595959"/>
                </a:solidFill>
                <a:latin typeface="gobCL"/>
                <a:cs typeface="gobCL"/>
              </a:rPr>
              <a:t>Estándar de información para inversiones en el extranjero.</a:t>
            </a:r>
            <a:endParaRPr lang="es-CL" sz="2000" b="1" u="sng" dirty="0">
              <a:solidFill>
                <a:srgbClr val="595959"/>
              </a:solidFill>
              <a:latin typeface="gobCL"/>
              <a:cs typeface="gobC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916832"/>
            <a:ext cx="8209160" cy="3960440"/>
          </a:xfrm>
        </p:spPr>
        <p:txBody>
          <a:bodyPr/>
          <a:lstStyle/>
          <a:p>
            <a:pPr algn="just">
              <a:spcBef>
                <a:spcPts val="1200"/>
              </a:spcBef>
              <a:spcAft>
                <a:spcPts val="1200"/>
              </a:spcAft>
            </a:pPr>
            <a:r>
              <a:rPr lang="es-CL" b="1" dirty="0" smtClean="0">
                <a:latin typeface="gobCL"/>
              </a:rPr>
              <a:t>Nuevo sistema establece reglas de tributación</a:t>
            </a:r>
            <a:r>
              <a:rPr lang="es-CL" b="1" dirty="0">
                <a:latin typeface="gobCL"/>
              </a:rPr>
              <a:t> </a:t>
            </a:r>
            <a:r>
              <a:rPr lang="es-CL" b="1" dirty="0" smtClean="0">
                <a:latin typeface="gobCL"/>
              </a:rPr>
              <a:t>claras.</a:t>
            </a:r>
          </a:p>
          <a:p>
            <a:pPr algn="just">
              <a:spcBef>
                <a:spcPts val="1200"/>
              </a:spcBef>
              <a:spcAft>
                <a:spcPts val="1200"/>
              </a:spcAft>
            </a:pPr>
            <a:r>
              <a:rPr lang="es-CL" b="1" dirty="0" smtClean="0">
                <a:latin typeface="gobCL"/>
              </a:rPr>
              <a:t>Empresas eligirán el sistema bajo el cual tributarán.</a:t>
            </a:r>
          </a:p>
          <a:p>
            <a:pPr algn="just">
              <a:spcBef>
                <a:spcPts val="1200"/>
              </a:spcBef>
              <a:spcAft>
                <a:spcPts val="1200"/>
              </a:spcAft>
            </a:pPr>
            <a:r>
              <a:rPr lang="es-CL" b="1" dirty="0" smtClean="0">
                <a:latin typeface="gobCL"/>
              </a:rPr>
              <a:t>Se incorporan nuevos mecanismos de incentivo al ahorro y la inversión.</a:t>
            </a:r>
          </a:p>
          <a:p>
            <a:pPr algn="just">
              <a:spcBef>
                <a:spcPts val="1200"/>
              </a:spcBef>
              <a:spcAft>
                <a:spcPts val="1200"/>
              </a:spcAft>
            </a:pPr>
            <a:r>
              <a:rPr lang="es-CL" b="1" dirty="0" smtClean="0">
                <a:latin typeface="gobCL"/>
              </a:rPr>
              <a:t>Eliminación </a:t>
            </a:r>
            <a:r>
              <a:rPr lang="es-CL" b="1" dirty="0" smtClean="0">
                <a:latin typeface="gobCL"/>
              </a:rPr>
              <a:t>de espacios de elusión del </a:t>
            </a:r>
            <a:r>
              <a:rPr lang="es-CL" b="1" dirty="0" smtClean="0">
                <a:latin typeface="gobCL"/>
              </a:rPr>
              <a:t>sistema </a:t>
            </a:r>
            <a:r>
              <a:rPr lang="es-CL" b="1" dirty="0" smtClean="0">
                <a:latin typeface="gobCL"/>
              </a:rPr>
              <a:t>actual</a:t>
            </a:r>
            <a:endParaRPr lang="es-CL" b="1" dirty="0" smtClean="0">
              <a:latin typeface="gobCL"/>
            </a:endParaRPr>
          </a:p>
          <a:p>
            <a:pPr algn="just">
              <a:spcBef>
                <a:spcPts val="1200"/>
              </a:spcBef>
              <a:spcAft>
                <a:spcPts val="1200"/>
              </a:spcAft>
            </a:pPr>
            <a:r>
              <a:rPr lang="es-CL" b="1" dirty="0" smtClean="0">
                <a:latin typeface="gobCL"/>
              </a:rPr>
              <a:t>Se establecen nuevos criterios para aplicar la claúsula anti-elusión para evitar y sancionar el uso de las empresas para eludir el pago de todos los impuestos. </a:t>
            </a:r>
          </a:p>
          <a:p>
            <a:pPr marL="0" indent="0" algn="just">
              <a:buNone/>
            </a:pPr>
            <a:endParaRPr lang="es-CL" dirty="0" smtClean="0">
              <a:solidFill>
                <a:schemeClr val="tx1"/>
              </a:solidFill>
              <a:latin typeface="gobCL"/>
              <a:ea typeface="ヒラギノ角ゴ Pro W3" charset="0"/>
              <a:cs typeface="ヒラギノ角ゴ Pro W3" charset="0"/>
            </a:endParaRPr>
          </a:p>
          <a:p>
            <a:pPr algn="just">
              <a:buFont typeface="Wingdings" charset="2"/>
              <a:buChar char="v"/>
            </a:pPr>
            <a:endParaRPr lang="es-CL" dirty="0">
              <a:solidFill>
                <a:schemeClr val="tx1"/>
              </a:solidFill>
              <a:latin typeface="gobCL"/>
              <a:ea typeface="ヒラギノ角ゴ Pro W3" charset="0"/>
              <a:cs typeface="ヒラギノ角ゴ Pro W3" charset="0"/>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En conclusión</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25</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lvl="0" indent="-257175" algn="just"/>
            <a:r>
              <a:rPr lang="es-CL" dirty="0" smtClean="0">
                <a:latin typeface="gobCL"/>
                <a:cs typeface="gobCL"/>
              </a:rPr>
              <a:t>Se incorporan incentivos al ahorro y la inversión de empresas con ventas hasta </a:t>
            </a:r>
            <a:r>
              <a:rPr lang="es-CL" b="1" dirty="0" smtClean="0">
                <a:latin typeface="gobCL"/>
                <a:cs typeface="gobCL"/>
              </a:rPr>
              <a:t>100.000 UF.</a:t>
            </a:r>
          </a:p>
          <a:p>
            <a:pPr lvl="0" indent="-257175" algn="just"/>
            <a:endParaRPr lang="es-CL" dirty="0" smtClean="0">
              <a:latin typeface="gobCL"/>
              <a:cs typeface="gobCL"/>
            </a:endParaRPr>
          </a:p>
          <a:p>
            <a:pPr lvl="0" indent="-257175" algn="just">
              <a:lnSpc>
                <a:spcPts val="2000"/>
              </a:lnSpc>
            </a:pPr>
            <a:r>
              <a:rPr lang="es-CL" dirty="0" smtClean="0">
                <a:latin typeface="gobCL"/>
                <a:cs typeface="gobCL"/>
              </a:rPr>
              <a:t>Podrán optar anualmente por rebajar de su renta líquida imponible gravada con el impuesto de 1ª categoría:</a:t>
            </a:r>
          </a:p>
          <a:p>
            <a:pPr lvl="0" indent="-257175" algn="just">
              <a:lnSpc>
                <a:spcPts val="2000"/>
              </a:lnSpc>
            </a:pPr>
            <a:endParaRPr lang="es-CL" dirty="0" smtClean="0">
              <a:latin typeface="gobCL"/>
              <a:cs typeface="gobCL"/>
            </a:endParaRPr>
          </a:p>
          <a:p>
            <a:pPr marL="546100" lvl="1" indent="-257175" algn="just">
              <a:lnSpc>
                <a:spcPts val="2000"/>
              </a:lnSpc>
            </a:pPr>
            <a:r>
              <a:rPr lang="es-CL" dirty="0" smtClean="0">
                <a:latin typeface="gobCL"/>
                <a:cs typeface="gobCL"/>
              </a:rPr>
              <a:t>Hasta un </a:t>
            </a:r>
            <a:r>
              <a:rPr lang="es-CL" b="1" dirty="0" smtClean="0">
                <a:latin typeface="gobCL"/>
                <a:cs typeface="gobCL"/>
              </a:rPr>
              <a:t>20% de la renta líquida imponible </a:t>
            </a:r>
            <a:r>
              <a:rPr lang="es-CL" dirty="0" smtClean="0">
                <a:latin typeface="gobCL"/>
                <a:cs typeface="gobCL"/>
              </a:rPr>
              <a:t>que se mantenga invertida en la empresa (Cuando </a:t>
            </a:r>
            <a:r>
              <a:rPr lang="es-CL" dirty="0">
                <a:latin typeface="gobCL"/>
                <a:cs typeface="gobCL"/>
              </a:rPr>
              <a:t>estén acogidos al sistema integrado con </a:t>
            </a:r>
            <a:r>
              <a:rPr lang="es-CL" dirty="0" smtClean="0">
                <a:latin typeface="gobCL"/>
                <a:cs typeface="gobCL"/>
              </a:rPr>
              <a:t>atribución) </a:t>
            </a:r>
            <a:r>
              <a:rPr lang="es-CL" dirty="0">
                <a:latin typeface="gobCL"/>
                <a:cs typeface="gobCL"/>
              </a:rPr>
              <a:t>; </a:t>
            </a:r>
            <a:r>
              <a:rPr lang="es-CL" dirty="0" smtClean="0">
                <a:latin typeface="gobCL"/>
                <a:cs typeface="gobCL"/>
              </a:rPr>
              <a:t>y </a:t>
            </a:r>
          </a:p>
          <a:p>
            <a:pPr marL="546100" lvl="1" indent="-257175" algn="just">
              <a:lnSpc>
                <a:spcPts val="2000"/>
              </a:lnSpc>
            </a:pPr>
            <a:r>
              <a:rPr lang="es-CL" dirty="0" smtClean="0">
                <a:latin typeface="gobCL"/>
                <a:cs typeface="gobCL"/>
              </a:rPr>
              <a:t>Hasta un </a:t>
            </a:r>
            <a:r>
              <a:rPr lang="es-CL" b="1" dirty="0" smtClean="0">
                <a:latin typeface="gobCL"/>
                <a:cs typeface="gobCL"/>
              </a:rPr>
              <a:t>50% de la renta líquida imponible </a:t>
            </a:r>
            <a:r>
              <a:rPr lang="es-CL" dirty="0" smtClean="0">
                <a:latin typeface="gobCL"/>
                <a:cs typeface="gobCL"/>
              </a:rPr>
              <a:t>que se mantenga invertida (Cuando </a:t>
            </a:r>
            <a:r>
              <a:rPr lang="es-CL" dirty="0">
                <a:latin typeface="gobCL"/>
                <a:cs typeface="gobCL"/>
              </a:rPr>
              <a:t>estén acogidos al sistema </a:t>
            </a:r>
            <a:r>
              <a:rPr lang="es-CL" dirty="0" smtClean="0">
                <a:latin typeface="gobCL"/>
                <a:cs typeface="gobCL"/>
              </a:rPr>
              <a:t>semi-integrado). </a:t>
            </a:r>
          </a:p>
          <a:p>
            <a:pPr marL="546100" lvl="1" indent="-257175" algn="just">
              <a:lnSpc>
                <a:spcPts val="2000"/>
              </a:lnSpc>
            </a:pPr>
            <a:endParaRPr lang="es-CL" dirty="0" smtClean="0">
              <a:latin typeface="gobCL"/>
              <a:cs typeface="gobCL"/>
            </a:endParaRPr>
          </a:p>
          <a:p>
            <a:pPr indent="-257175" algn="just"/>
            <a:r>
              <a:rPr lang="es-CL" dirty="0" smtClean="0">
                <a:latin typeface="gobCL"/>
                <a:cs typeface="gobCL"/>
              </a:rPr>
              <a:t>En ambos casos la referida deducción no podrá exceder del equivalente a </a:t>
            </a:r>
            <a:r>
              <a:rPr lang="es-CL" b="1" dirty="0" smtClean="0">
                <a:latin typeface="gobCL"/>
                <a:cs typeface="gobCL"/>
              </a:rPr>
              <a:t>4.000 UF</a:t>
            </a:r>
            <a:r>
              <a:rPr lang="es-CL" dirty="0" smtClean="0">
                <a:latin typeface="gobCL"/>
                <a:cs typeface="gobCL"/>
              </a:rPr>
              <a:t>, al cierre del año comercial respectivo</a:t>
            </a:r>
            <a:r>
              <a:rPr lang="es-CL" dirty="0" smtClean="0">
                <a:latin typeface="gobCL"/>
                <a:cs typeface="gobCL"/>
              </a:rPr>
              <a:t>. </a:t>
            </a:r>
            <a:r>
              <a:rPr lang="es-CL" dirty="0" smtClean="0">
                <a:latin typeface="gobCL"/>
                <a:cs typeface="gobCL"/>
              </a:rPr>
              <a:t>Además, </a:t>
            </a:r>
            <a:r>
              <a:rPr lang="es-CL" dirty="0" smtClean="0">
                <a:latin typeface="gobCL"/>
                <a:cs typeface="gobCL"/>
              </a:rPr>
              <a:t>se </a:t>
            </a:r>
            <a:r>
              <a:rPr lang="es-CL" dirty="0" smtClean="0">
                <a:latin typeface="gobCL"/>
                <a:cs typeface="gobCL"/>
              </a:rPr>
              <a:t>perfeccionan </a:t>
            </a:r>
            <a:r>
              <a:rPr lang="es-CL" dirty="0" smtClean="0">
                <a:latin typeface="gobCL"/>
                <a:cs typeface="gobCL"/>
              </a:rPr>
              <a:t>normas </a:t>
            </a:r>
            <a:r>
              <a:rPr lang="es-CL" dirty="0" smtClean="0">
                <a:latin typeface="gobCL"/>
                <a:cs typeface="gobCL"/>
              </a:rPr>
              <a:t>de control para evitar el abuso y la elusión tributaria</a:t>
            </a:r>
            <a:endParaRPr lang="es-CL" dirty="0" smtClean="0">
              <a:latin typeface="gobCL"/>
              <a:ea typeface="ヒラギノ角ゴ Pro W3" charset="0"/>
              <a:cs typeface="gobCL"/>
            </a:endParaRPr>
          </a:p>
          <a:p>
            <a:pPr indent="-257175" algn="just"/>
            <a:endParaRPr lang="es-CL" dirty="0" smtClean="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Incentivos </a:t>
            </a:r>
            <a:r>
              <a:rPr lang="es-CL" sz="2800" b="1" dirty="0" smtClean="0">
                <a:latin typeface="gobCL"/>
                <a:ea typeface="ヒラギノ角ゴ Pro W3" charset="0"/>
                <a:cs typeface="Verdana" charset="0"/>
              </a:rPr>
              <a:t>a la inversión en </a:t>
            </a:r>
            <a:r>
              <a:rPr lang="es-CL" sz="2800" b="1" dirty="0" err="1" smtClean="0">
                <a:latin typeface="gobCL"/>
                <a:ea typeface="ヒラギノ角ゴ Pro W3" charset="0"/>
                <a:cs typeface="Verdana" charset="0"/>
              </a:rPr>
              <a:t>MIPyME</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26</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23528" y="1556792"/>
            <a:ext cx="8425184" cy="4680520"/>
          </a:xfrm>
        </p:spPr>
        <p:txBody>
          <a:bodyPr/>
          <a:lstStyle/>
          <a:p>
            <a:pPr algn="just"/>
            <a:r>
              <a:rPr lang="es-CL" dirty="0" smtClean="0">
                <a:latin typeface="gobCL"/>
                <a:cs typeface="gobCL"/>
              </a:rPr>
              <a:t>Ampliación del régimen simplificado del artículo 14 Ter. desde empresas con 25.000 UF de ventas al año hasta 50.000 UF.</a:t>
            </a:r>
          </a:p>
          <a:p>
            <a:pPr algn="just"/>
            <a:r>
              <a:rPr lang="es-CL" dirty="0" smtClean="0">
                <a:latin typeface="gobCL"/>
                <a:cs typeface="gobCL"/>
              </a:rPr>
              <a:t>Hoy, sólo se pueden acoger al 14 Ter. empresas con ventas por poco más de 8.000 UF y que sean contribuyentes de IVA.</a:t>
            </a:r>
          </a:p>
          <a:p>
            <a:pPr lvl="0" algn="just"/>
            <a:r>
              <a:rPr lang="es-CL" dirty="0" smtClean="0">
                <a:latin typeface="gobCL"/>
                <a:cs typeface="gobCL"/>
              </a:rPr>
              <a:t>A partir del año 2015 estas empresas van a tributar sólo por su flujo de caja, es decir, por ingresos percibidos y gastos efectivamente efectuados.</a:t>
            </a:r>
          </a:p>
          <a:p>
            <a:pPr lvl="0" algn="just"/>
            <a:r>
              <a:rPr lang="es-CL" dirty="0" smtClean="0">
                <a:latin typeface="gobCL"/>
                <a:cs typeface="gobCL"/>
              </a:rPr>
              <a:t>Desde el 1º de enero de 2015, todas las empresas que se encuentren en este estatuto van a tener </a:t>
            </a:r>
            <a:r>
              <a:rPr lang="es-CL" b="1" dirty="0" smtClean="0">
                <a:latin typeface="gobCL"/>
                <a:cs typeface="gobCL"/>
              </a:rPr>
              <a:t>60 días más para pagar el IVA. </a:t>
            </a:r>
            <a:r>
              <a:rPr lang="es-CL" dirty="0" smtClean="0">
                <a:latin typeface="gobCL"/>
                <a:cs typeface="gobCL"/>
              </a:rPr>
              <a:t>Este beneficio se hará extensivo, además, a las empresas medianas con ventas hasta 100.000 UF al año.</a:t>
            </a:r>
          </a:p>
          <a:p>
            <a:pPr algn="just"/>
            <a:r>
              <a:rPr lang="es-CL" dirty="0" smtClean="0">
                <a:latin typeface="gobCL"/>
                <a:cs typeface="gobCL"/>
              </a:rPr>
              <a:t>A partir del año 2017, las </a:t>
            </a:r>
            <a:r>
              <a:rPr lang="es-CL" dirty="0">
                <a:latin typeface="gobCL"/>
                <a:cs typeface="gobCL"/>
              </a:rPr>
              <a:t>empresas formadas exclusivamente por personas naturales podrán eximirse del impuesto de 1ª categoría y sus dueños </a:t>
            </a:r>
            <a:r>
              <a:rPr lang="es-CL" dirty="0" smtClean="0">
                <a:latin typeface="gobCL"/>
                <a:cs typeface="gobCL"/>
              </a:rPr>
              <a:t>podrán tributar únicamente </a:t>
            </a:r>
            <a:r>
              <a:rPr lang="es-CL" dirty="0">
                <a:latin typeface="gobCL"/>
                <a:cs typeface="gobCL"/>
              </a:rPr>
              <a:t>por el global complementario.</a:t>
            </a:r>
          </a:p>
          <a:p>
            <a:pPr lvl="0" algn="just"/>
            <a:endParaRPr lang="es-CL" dirty="0" smtClean="0"/>
          </a:p>
          <a:p>
            <a:pPr algn="just">
              <a:buNone/>
            </a:pPr>
            <a:endParaRPr lang="es-CL" dirty="0">
              <a:solidFill>
                <a:schemeClr val="tx1"/>
              </a:solidFill>
              <a:latin typeface="gobCL"/>
              <a:ea typeface="ヒラギノ角ゴ Pro W3" charset="0"/>
              <a:cs typeface="ヒラギノ角ゴ Pro W3" charset="0"/>
            </a:endParaRPr>
          </a:p>
        </p:txBody>
      </p:sp>
      <p:sp>
        <p:nvSpPr>
          <p:cNvPr id="5" name="Title 7"/>
          <p:cNvSpPr txBox="1">
            <a:spLocks/>
          </p:cNvSpPr>
          <p:nvPr/>
        </p:nvSpPr>
        <p:spPr>
          <a:xfrm>
            <a:off x="295919" y="764704"/>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Estatuto </a:t>
            </a:r>
            <a:r>
              <a:rPr lang="es-CL" sz="2800" b="1" dirty="0" err="1" smtClean="0">
                <a:latin typeface="gobCL"/>
                <a:ea typeface="ヒラギノ角ゴ Pro W3" charset="0"/>
                <a:cs typeface="Verdana" charset="0"/>
              </a:rPr>
              <a:t>MIPyME</a:t>
            </a:r>
            <a:r>
              <a:rPr lang="es-CL" sz="2800" b="1" dirty="0" smtClean="0">
                <a:latin typeface="gobCL"/>
                <a:ea typeface="ヒラギノ角ゴ Pro W3" charset="0"/>
                <a:cs typeface="Verdana" charset="0"/>
              </a:rPr>
              <a:t> </a:t>
            </a:r>
            <a:r>
              <a:rPr lang="es-CL" sz="2800" b="1" dirty="0" smtClean="0">
                <a:latin typeface="gobCL"/>
                <a:ea typeface="ヒラギノ角ゴ Pro W3" charset="0"/>
                <a:cs typeface="Verdana" charset="0"/>
              </a:rPr>
              <a:t>Tributario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27</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340768"/>
            <a:ext cx="8425184" cy="5115024"/>
          </a:xfrm>
        </p:spPr>
        <p:txBody>
          <a:bodyPr/>
          <a:lstStyle/>
          <a:p>
            <a:pPr algn="just"/>
            <a:r>
              <a:rPr lang="es-CL" dirty="0" smtClean="0">
                <a:latin typeface="gobCL"/>
                <a:cs typeface="gobCL"/>
              </a:rPr>
              <a:t>En el nuevo Art. 34 de la LIR  a partir del 2016 se restringe el sistema de presunción de rentas rebajando los topes para acceder a él:</a:t>
            </a:r>
          </a:p>
          <a:p>
            <a:pPr lvl="1" algn="just"/>
            <a:r>
              <a:rPr lang="es-CL" sz="2000" dirty="0" smtClean="0">
                <a:latin typeface="gobCL"/>
                <a:cs typeface="gobCL"/>
              </a:rPr>
              <a:t>5.000   UF en el caso de Transporte</a:t>
            </a:r>
          </a:p>
          <a:p>
            <a:pPr lvl="1" algn="just"/>
            <a:r>
              <a:rPr lang="es-CL" sz="2000" dirty="0" smtClean="0">
                <a:latin typeface="gobCL"/>
                <a:cs typeface="gobCL"/>
              </a:rPr>
              <a:t>9.000   UF en el caso de Agricultura</a:t>
            </a:r>
          </a:p>
          <a:p>
            <a:pPr lvl="1" algn="just"/>
            <a:r>
              <a:rPr lang="es-CL" sz="2000" dirty="0" smtClean="0">
                <a:latin typeface="gobCL"/>
                <a:cs typeface="gobCL"/>
              </a:rPr>
              <a:t>17.000 UF en el caso de la Minería</a:t>
            </a:r>
          </a:p>
          <a:p>
            <a:pPr algn="just">
              <a:spcBef>
                <a:spcPts val="600"/>
              </a:spcBef>
              <a:spcAft>
                <a:spcPts val="600"/>
              </a:spcAft>
            </a:pPr>
            <a:endParaRPr lang="es-CL" dirty="0" smtClean="0">
              <a:latin typeface="gobCL"/>
              <a:cs typeface="gobCL"/>
            </a:endParaRPr>
          </a:p>
          <a:p>
            <a:pPr algn="just">
              <a:spcBef>
                <a:spcPts val="600"/>
              </a:spcBef>
              <a:spcAft>
                <a:spcPts val="600"/>
              </a:spcAft>
            </a:pPr>
            <a:r>
              <a:rPr lang="es-CL" dirty="0" smtClean="0">
                <a:latin typeface="gobCL"/>
                <a:cs typeface="gobCL"/>
              </a:rPr>
              <a:t>El </a:t>
            </a:r>
            <a:r>
              <a:rPr lang="es-CL" dirty="0">
                <a:latin typeface="gobCL"/>
                <a:cs typeface="gobCL"/>
              </a:rPr>
              <a:t>95% de quienes tributan en Renta Presunta podrá permanecer en este sistema. El 5% excluido representa el 56% de la recaudación actual en este régimen. </a:t>
            </a:r>
            <a:endParaRPr lang="es-CL" dirty="0" smtClean="0">
              <a:latin typeface="gobCL"/>
              <a:cs typeface="gobCL"/>
            </a:endParaRPr>
          </a:p>
          <a:p>
            <a:pPr algn="just">
              <a:spcBef>
                <a:spcPts val="600"/>
              </a:spcBef>
              <a:spcAft>
                <a:spcPts val="600"/>
              </a:spcAft>
            </a:pPr>
            <a:endParaRPr lang="es-CL" dirty="0" smtClean="0">
              <a:latin typeface="gobCL"/>
              <a:cs typeface="gobCL"/>
            </a:endParaRPr>
          </a:p>
          <a:p>
            <a:pPr algn="just">
              <a:spcBef>
                <a:spcPts val="600"/>
              </a:spcBef>
              <a:spcAft>
                <a:spcPts val="600"/>
              </a:spcAft>
            </a:pPr>
            <a:r>
              <a:rPr lang="es-CL" dirty="0" smtClean="0">
                <a:latin typeface="gobCL"/>
                <a:cs typeface="gobCL"/>
              </a:rPr>
              <a:t>Se </a:t>
            </a:r>
            <a:r>
              <a:rPr lang="es-CL" dirty="0" smtClean="0">
                <a:latin typeface="gobCL"/>
                <a:cs typeface="gobCL"/>
              </a:rPr>
              <a:t>perfeccionan e introducen normas de control para evitar el abuso y la elusión </a:t>
            </a:r>
            <a:r>
              <a:rPr lang="es-CL" dirty="0" smtClean="0">
                <a:latin typeface="gobCL"/>
                <a:cs typeface="gobCL"/>
              </a:rPr>
              <a:t>tributaria</a:t>
            </a:r>
            <a:endParaRPr lang="es-CL" dirty="0">
              <a:latin typeface="gobCL"/>
              <a:ea typeface="ヒラギノ角ゴ Pro W3" charset="0"/>
              <a:cs typeface="gobCL"/>
            </a:endParaRPr>
          </a:p>
        </p:txBody>
      </p:sp>
      <p:sp>
        <p:nvSpPr>
          <p:cNvPr id="5" name="Title 7"/>
          <p:cNvSpPr txBox="1">
            <a:spLocks/>
          </p:cNvSpPr>
          <p:nvPr/>
        </p:nvSpPr>
        <p:spPr>
          <a:xfrm>
            <a:off x="295919" y="692696"/>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Renta </a:t>
            </a:r>
            <a:r>
              <a:rPr lang="es-CL" sz="2800" b="1" dirty="0" smtClean="0">
                <a:latin typeface="gobCL"/>
                <a:ea typeface="ヒラギノ角ゴ Pro W3" charset="0"/>
                <a:cs typeface="Verdana" charset="0"/>
              </a:rPr>
              <a:t>Presunta</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28</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algn="just">
              <a:buNone/>
            </a:pPr>
            <a:r>
              <a:rPr lang="es-CL" sz="3600" b="1" dirty="0" smtClean="0">
                <a:latin typeface="gobCL"/>
                <a:ea typeface="ヒラギノ角ゴ Pro W3" charset="0"/>
                <a:cs typeface="Verdana" charset="0"/>
              </a:rPr>
              <a:t>Tributación del mercado inmobiliario</a:t>
            </a:r>
            <a:endParaRPr lang="es-CL" sz="3600" b="1" dirty="0" smtClean="0">
              <a:solidFill>
                <a:srgbClr val="005FA1"/>
              </a:solidFill>
              <a:latin typeface="gobCL"/>
              <a:ea typeface="ヒラギノ角ゴ Pro W3" charset="0"/>
              <a:cs typeface="Verdana" charset="0"/>
            </a:endParaRPr>
          </a:p>
          <a:p>
            <a:pPr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29</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L" sz="4000" b="1" dirty="0" smtClean="0">
              <a:solidFill>
                <a:srgbClr val="005FA1"/>
              </a:solidFill>
            </a:endParaRPr>
          </a:p>
          <a:p>
            <a:pPr marL="0" indent="0">
              <a:buNone/>
            </a:pPr>
            <a:endParaRPr lang="es-CL" sz="4000" b="1" dirty="0">
              <a:solidFill>
                <a:srgbClr val="005FA1"/>
              </a:solidFill>
            </a:endParaRPr>
          </a:p>
          <a:p>
            <a:pPr marL="0" indent="0">
              <a:buNone/>
            </a:pPr>
            <a:r>
              <a:rPr lang="es-CL" sz="4000" b="1" dirty="0" smtClean="0">
                <a:solidFill>
                  <a:srgbClr val="005FA1"/>
                </a:solidFill>
              </a:rPr>
              <a:t>1. </a:t>
            </a:r>
            <a:r>
              <a:rPr lang="es-ES_tradnl" sz="4000" b="1" dirty="0" smtClean="0">
                <a:solidFill>
                  <a:srgbClr val="005FA1"/>
                </a:solidFill>
                <a:latin typeface="gobCL"/>
                <a:ea typeface="MS PGothic" charset="0"/>
                <a:cs typeface="MS PGothic" charset="0"/>
              </a:rPr>
              <a:t>Antecedentes</a:t>
            </a:r>
            <a:endParaRPr lang="es-CL" sz="4000" b="1" dirty="0"/>
          </a:p>
        </p:txBody>
      </p:sp>
      <p:sp>
        <p:nvSpPr>
          <p:cNvPr id="4" name="3 Marcador de número de diapositiva"/>
          <p:cNvSpPr>
            <a:spLocks noGrp="1"/>
          </p:cNvSpPr>
          <p:nvPr>
            <p:ph type="sldNum" sz="quarter" idx="11"/>
          </p:nvPr>
        </p:nvSpPr>
        <p:spPr/>
        <p:txBody>
          <a:bodyPr/>
          <a:lstStyle/>
          <a:p>
            <a:pPr>
              <a:defRPr/>
            </a:pPr>
            <a:fld id="{9CF64644-F6C2-490A-8491-AE0F00CA90FA}" type="slidenum">
              <a:rPr lang="en-US" b="1" smtClean="0">
                <a:solidFill>
                  <a:srgbClr val="FFFFFF"/>
                </a:solidFill>
              </a:rPr>
              <a:pPr>
                <a:defRPr/>
              </a:pPr>
              <a:t>3</a:t>
            </a:fld>
            <a:endParaRPr lang="en-US" b="1" dirty="0">
              <a:solidFill>
                <a:srgbClr val="FFFFFF"/>
              </a:solidFill>
            </a:endParaRPr>
          </a:p>
        </p:txBody>
      </p:sp>
    </p:spTree>
    <p:extLst>
      <p:ext uri="{BB962C8B-B14F-4D97-AF65-F5344CB8AC3E}">
        <p14:creationId xmlns:p14="http://schemas.microsoft.com/office/powerpoint/2010/main" xmlns="" val="91448969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556792"/>
            <a:ext cx="8425184" cy="4824536"/>
          </a:xfrm>
        </p:spPr>
        <p:txBody>
          <a:bodyPr/>
          <a:lstStyle/>
          <a:p>
            <a:pPr algn="just"/>
            <a:endParaRPr lang="es-CL" dirty="0" smtClean="0"/>
          </a:p>
          <a:p>
            <a:pPr algn="just"/>
            <a:r>
              <a:rPr lang="es-CL" dirty="0" smtClean="0"/>
              <a:t>Desde 1987 </a:t>
            </a:r>
            <a:r>
              <a:rPr lang="es-CL" dirty="0" smtClean="0"/>
              <a:t>ha existido un crédito especial para las empresas constructoras. Este beneficio se calcula como un monto equivalente al 65% del débito del IVA asociado a la venta de inmuebles habitacionales construidos por </a:t>
            </a:r>
            <a:r>
              <a:rPr lang="es-CL" dirty="0" smtClean="0"/>
              <a:t>ellas.</a:t>
            </a:r>
          </a:p>
          <a:p>
            <a:pPr algn="just"/>
            <a:endParaRPr lang="es-CL" dirty="0" smtClean="0"/>
          </a:p>
          <a:p>
            <a:pPr algn="just"/>
            <a:r>
              <a:rPr lang="es-CL" dirty="0" smtClean="0"/>
              <a:t>En 2008 se estableció un tope: viviendas cuyo </a:t>
            </a:r>
            <a:r>
              <a:rPr lang="es-CL" dirty="0" smtClean="0"/>
              <a:t>valor no exceda de 4.500 UF con un tope de hasta 225 UF de subsidio por vivienda. </a:t>
            </a:r>
          </a:p>
          <a:p>
            <a:pPr algn="just"/>
            <a:endParaRPr lang="es-CL" dirty="0" smtClean="0"/>
          </a:p>
          <a:p>
            <a:pPr algn="just"/>
            <a:r>
              <a:rPr lang="es-CL" dirty="0" smtClean="0"/>
              <a:t>La </a:t>
            </a:r>
            <a:r>
              <a:rPr lang="es-CL" dirty="0" smtClean="0"/>
              <a:t>Reforma Tributaria, buscando focalizar este beneficio, restringe este crédito especial de IVA para la venta de bienes corporales inmuebles para habitación, cuyo valor de construcción no exceda de 2.000 UF (precio al consumidor de 3.200 UF aproximadamente). </a:t>
            </a: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Crédito de IVA </a:t>
            </a:r>
            <a:r>
              <a:rPr lang="es-CL" sz="2800" b="1" dirty="0" smtClean="0">
                <a:latin typeface="gobCL"/>
                <a:ea typeface="ヒラギノ角ゴ Pro W3" charset="0"/>
                <a:cs typeface="Verdana" charset="0"/>
              </a:rPr>
              <a:t>en </a:t>
            </a:r>
            <a:r>
              <a:rPr lang="es-CL" sz="2800" b="1" dirty="0" smtClean="0">
                <a:latin typeface="gobCL"/>
                <a:ea typeface="ヒラギノ角ゴ Pro W3" charset="0"/>
                <a:cs typeface="Verdana" charset="0"/>
              </a:rPr>
              <a:t>la construcción</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30</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556792"/>
            <a:ext cx="8425184" cy="4824536"/>
          </a:xfrm>
        </p:spPr>
        <p:txBody>
          <a:bodyPr/>
          <a:lstStyle/>
          <a:p>
            <a:pPr algn="just"/>
            <a:r>
              <a:rPr lang="es-CL" dirty="0" smtClean="0">
                <a:solidFill>
                  <a:schemeClr val="tx1"/>
                </a:solidFill>
              </a:rPr>
              <a:t>Históricamente</a:t>
            </a:r>
            <a:r>
              <a:rPr lang="es-CL" dirty="0" smtClean="0">
                <a:solidFill>
                  <a:schemeClr val="tx1"/>
                </a:solidFill>
              </a:rPr>
              <a:t>, el ámbito del IVA se ha limitado a bienes muebles y servicios, y la transacción de bienes inmuebles estaba exenta del pago de dicho impuesto. Sin embargo, en la experiencia internacional, con el tiempo dichas transacciones han empezado a formar parte de la base gravada con IVA. Un criterio general que predomina en la evidencia internacional es que este tipo de impuesto debiera aplicarse de manera uniforme a todas las actividades que generan valor agregado, entre ellas las actividades inmobiliarias (Arellano y Corbo, 2013). </a:t>
            </a:r>
          </a:p>
          <a:p>
            <a:pPr algn="just"/>
            <a:r>
              <a:rPr lang="es-CL" dirty="0" smtClean="0">
                <a:solidFill>
                  <a:schemeClr val="tx1"/>
                </a:solidFill>
              </a:rPr>
              <a:t>En Chile actualmente sólo se grava con IVA la venta de viviendas de propiedad de una empresa constructora construidas totalmente por ella o que en parte hayan sido construidas por un tercero para ella. Así, siguiendo las recomendaciones internacionales, con la Reforma Tributaria se incorpora al IVA la venta de bienes inmuebles realizada por contribuyentes habituales. El principal efecto de esta medida es que el margen existente entre la constructora y la inmobiliaria será gravado con IVA</a:t>
            </a:r>
            <a:r>
              <a:rPr lang="es-CL" dirty="0" smtClean="0">
                <a:solidFill>
                  <a:schemeClr val="tx1"/>
                </a:solidFill>
              </a:rPr>
              <a:t>.</a:t>
            </a:r>
            <a:endParaRPr lang="es-CL" dirty="0" smtClean="0">
              <a:solidFill>
                <a:schemeClr val="tx1"/>
              </a:solidFil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IVA </a:t>
            </a:r>
            <a:r>
              <a:rPr lang="es-CL" sz="2800" b="1" dirty="0" smtClean="0">
                <a:latin typeface="gobCL"/>
                <a:ea typeface="ヒラギノ角ゴ Pro W3" charset="0"/>
                <a:cs typeface="Verdana" charset="0"/>
              </a:rPr>
              <a:t>en los inmuebles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31</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algn="just">
              <a:buNone/>
            </a:pPr>
            <a:r>
              <a:rPr lang="es-CL" sz="3600" b="1" dirty="0" smtClean="0">
                <a:latin typeface="gobCL"/>
                <a:ea typeface="ヒラギノ角ゴ Pro W3" charset="0"/>
                <a:cs typeface="Verdana" charset="0"/>
              </a:rPr>
              <a:t>Impuestos </a:t>
            </a:r>
            <a:r>
              <a:rPr lang="es-CL" sz="3600" b="1" dirty="0" smtClean="0">
                <a:latin typeface="gobCL"/>
                <a:ea typeface="ヒラギノ角ゴ Pro W3" charset="0"/>
                <a:cs typeface="Verdana" charset="0"/>
              </a:rPr>
              <a:t>Verdes</a:t>
            </a:r>
            <a:endParaRPr lang="es-CL" sz="3600" b="1" dirty="0" smtClean="0">
              <a:solidFill>
                <a:srgbClr val="005FA1"/>
              </a:solidFill>
              <a:latin typeface="gobCL"/>
              <a:ea typeface="ヒラギノ角ゴ Pro W3" charset="0"/>
              <a:cs typeface="Verdana" charset="0"/>
            </a:endParaRPr>
          </a:p>
          <a:p>
            <a:pPr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32</a:t>
            </a:fld>
            <a:endParaRPr lang="en-US" b="1" dirty="0">
              <a:solidFill>
                <a:schemeClr val="bg1"/>
              </a:solidFill>
            </a:endParaRPr>
          </a:p>
        </p:txBody>
      </p:sp>
    </p:spTree>
    <p:extLst>
      <p:ext uri="{BB962C8B-B14F-4D97-AF65-F5344CB8AC3E}">
        <p14:creationId xmlns:p14="http://schemas.microsoft.com/office/powerpoint/2010/main" xmlns="" val="2495582738"/>
      </p:ext>
    </p:extLst>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844824"/>
            <a:ext cx="8425184" cy="4104456"/>
          </a:xfrm>
        </p:spPr>
        <p:txBody>
          <a:bodyPr/>
          <a:lstStyle/>
          <a:p>
            <a:pPr algn="just">
              <a:lnSpc>
                <a:spcPts val="2000"/>
              </a:lnSpc>
            </a:pPr>
            <a:r>
              <a:rPr lang="es-CL" dirty="0" smtClean="0">
                <a:latin typeface="gobCL"/>
                <a:cs typeface="gobCL"/>
              </a:rPr>
              <a:t>Ámbito </a:t>
            </a:r>
            <a:r>
              <a:rPr lang="es-CL" dirty="0" smtClean="0">
                <a:latin typeface="gobCL"/>
                <a:cs typeface="gobCL"/>
              </a:rPr>
              <a:t>de </a:t>
            </a:r>
            <a:r>
              <a:rPr lang="es-CL" dirty="0" smtClean="0">
                <a:latin typeface="gobCL"/>
                <a:cs typeface="gobCL"/>
              </a:rPr>
              <a:t>aplicación: establecimientos </a:t>
            </a:r>
            <a:r>
              <a:rPr lang="es-CL" dirty="0" smtClean="0">
                <a:latin typeface="gobCL"/>
                <a:cs typeface="gobCL"/>
              </a:rPr>
              <a:t>cuyas </a:t>
            </a:r>
            <a:r>
              <a:rPr lang="es-CL" dirty="0">
                <a:latin typeface="gobCL"/>
                <a:cs typeface="gobCL"/>
              </a:rPr>
              <a:t>fuentes </a:t>
            </a:r>
            <a:r>
              <a:rPr lang="es-CL" dirty="0" smtClean="0">
                <a:latin typeface="gobCL"/>
                <a:cs typeface="gobCL"/>
              </a:rPr>
              <a:t>fijas, </a:t>
            </a:r>
            <a:r>
              <a:rPr lang="pt-BR" dirty="0" smtClean="0">
                <a:latin typeface="gobCL"/>
                <a:cs typeface="gobCL"/>
              </a:rPr>
              <a:t>conformadas </a:t>
            </a:r>
            <a:r>
              <a:rPr lang="pt-BR" dirty="0">
                <a:latin typeface="gobCL"/>
                <a:cs typeface="gobCL"/>
              </a:rPr>
              <a:t>por calderas o </a:t>
            </a:r>
            <a:r>
              <a:rPr lang="pt-BR" dirty="0" smtClean="0">
                <a:latin typeface="gobCL"/>
                <a:cs typeface="gobCL"/>
              </a:rPr>
              <a:t>turbinas, </a:t>
            </a:r>
            <a:r>
              <a:rPr lang="es-CL" dirty="0" smtClean="0">
                <a:latin typeface="gobCL"/>
                <a:cs typeface="gobCL"/>
              </a:rPr>
              <a:t>individualmente </a:t>
            </a:r>
            <a:r>
              <a:rPr lang="es-CL" dirty="0">
                <a:latin typeface="gobCL"/>
                <a:cs typeface="gobCL"/>
              </a:rPr>
              <a:t>o en su conjunto </a:t>
            </a:r>
            <a:r>
              <a:rPr lang="es-CL" dirty="0" smtClean="0">
                <a:latin typeface="gobCL"/>
                <a:cs typeface="gobCL"/>
              </a:rPr>
              <a:t>sumen</a:t>
            </a:r>
            <a:r>
              <a:rPr lang="es-CL" dirty="0">
                <a:latin typeface="gobCL"/>
                <a:cs typeface="gobCL"/>
              </a:rPr>
              <a:t> </a:t>
            </a:r>
            <a:r>
              <a:rPr lang="es-CL" dirty="0" smtClean="0">
                <a:latin typeface="gobCL"/>
                <a:cs typeface="gobCL"/>
              </a:rPr>
              <a:t>una potencia instalada igual o mayor a 50 MWt.</a:t>
            </a:r>
          </a:p>
          <a:p>
            <a:pPr algn="just">
              <a:lnSpc>
                <a:spcPts val="2000"/>
              </a:lnSpc>
            </a:pPr>
            <a:endParaRPr lang="es-CL" dirty="0" smtClean="0">
              <a:latin typeface="gobCL"/>
              <a:cs typeface="gobCL"/>
            </a:endParaRPr>
          </a:p>
          <a:p>
            <a:pPr algn="just">
              <a:lnSpc>
                <a:spcPts val="2000"/>
              </a:lnSpc>
            </a:pPr>
            <a:r>
              <a:rPr lang="es-CL" dirty="0" smtClean="0">
                <a:latin typeface="gobCL"/>
                <a:cs typeface="gobCL"/>
              </a:rPr>
              <a:t>Grava emisió</a:t>
            </a:r>
            <a:r>
              <a:rPr lang="es-CL" dirty="0" smtClean="0">
                <a:latin typeface="gobCL"/>
                <a:cs typeface="gobCL"/>
              </a:rPr>
              <a:t>n de CO2 y de contaminantes locales </a:t>
            </a:r>
            <a:r>
              <a:rPr lang="es-CL" dirty="0" smtClean="0">
                <a:latin typeface="gobCL"/>
                <a:cs typeface="gobCL"/>
              </a:rPr>
              <a:t>(Material </a:t>
            </a:r>
            <a:r>
              <a:rPr lang="es-CL" dirty="0" err="1" smtClean="0">
                <a:latin typeface="gobCL"/>
                <a:cs typeface="gobCL"/>
              </a:rPr>
              <a:t>Particulado</a:t>
            </a:r>
            <a:r>
              <a:rPr lang="es-CL" dirty="0" smtClean="0">
                <a:latin typeface="gobCL"/>
                <a:cs typeface="gobCL"/>
              </a:rPr>
              <a:t>, Óxido de nitrógeno -</a:t>
            </a:r>
            <a:r>
              <a:rPr lang="es-CL" dirty="0" err="1" smtClean="0">
                <a:latin typeface="gobCL"/>
                <a:cs typeface="gobCL"/>
              </a:rPr>
              <a:t>Nox</a:t>
            </a:r>
            <a:r>
              <a:rPr lang="es-CL" dirty="0" smtClean="0">
                <a:latin typeface="gobCL"/>
                <a:cs typeface="gobCL"/>
              </a:rPr>
              <a:t>-, Dióxido de Azufre -SO2-)</a:t>
            </a:r>
          </a:p>
          <a:p>
            <a:pPr algn="just">
              <a:lnSpc>
                <a:spcPts val="2000"/>
              </a:lnSpc>
            </a:pPr>
            <a:endParaRPr lang="es-CL" dirty="0" smtClean="0">
              <a:latin typeface="gobCL"/>
              <a:cs typeface="gobCL"/>
            </a:endParaRPr>
          </a:p>
          <a:p>
            <a:pPr algn="just">
              <a:lnSpc>
                <a:spcPts val="2000"/>
              </a:lnSpc>
            </a:pPr>
            <a:r>
              <a:rPr lang="es-CL" dirty="0" smtClean="0">
                <a:latin typeface="gobCL"/>
                <a:cs typeface="gobCL"/>
              </a:rPr>
              <a:t>Se </a:t>
            </a:r>
            <a:r>
              <a:rPr lang="es-CL" dirty="0" smtClean="0">
                <a:latin typeface="gobCL"/>
                <a:cs typeface="gobCL"/>
              </a:rPr>
              <a:t>excluye del impuesto la emisión de CO2 de aquellas fuentes que utilicen biomasa como combustible.</a:t>
            </a:r>
          </a:p>
          <a:p>
            <a:pPr algn="just">
              <a:lnSpc>
                <a:spcPts val="2000"/>
              </a:lnSpc>
            </a:pPr>
            <a:endParaRPr lang="es-MX" dirty="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Impuesto </a:t>
            </a:r>
            <a:r>
              <a:rPr lang="es-CL" sz="2800" b="1" dirty="0" smtClean="0">
                <a:latin typeface="gobCL"/>
                <a:ea typeface="ヒラギノ角ゴ Pro W3" charset="0"/>
                <a:cs typeface="Verdana" charset="0"/>
              </a:rPr>
              <a:t>a la Emisión de Fuentes Fijas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33</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826991"/>
          </a:xfrm>
        </p:spPr>
        <p:txBody>
          <a:bodyPr/>
          <a:lstStyle/>
          <a:p>
            <a:pPr algn="just"/>
            <a:r>
              <a:rPr lang="es-CL" sz="1900" dirty="0" smtClean="0">
                <a:latin typeface="gobCL"/>
                <a:cs typeface="gobCL"/>
              </a:rPr>
              <a:t>En el caso del </a:t>
            </a:r>
            <a:r>
              <a:rPr lang="es-CL" sz="1900" b="1" dirty="0" smtClean="0">
                <a:latin typeface="gobCL"/>
                <a:cs typeface="gobCL"/>
              </a:rPr>
              <a:t>impuesto a la contaminación de fuentes móviles </a:t>
            </a:r>
            <a:r>
              <a:rPr lang="es-CL" sz="1900" dirty="0" smtClean="0">
                <a:latin typeface="gobCL"/>
                <a:cs typeface="gobCL"/>
              </a:rPr>
              <a:t>se </a:t>
            </a:r>
            <a:r>
              <a:rPr lang="es-CL" sz="1900" dirty="0" smtClean="0">
                <a:latin typeface="gobCL"/>
                <a:cs typeface="gobCL"/>
              </a:rPr>
              <a:t>establece un impuesto </a:t>
            </a:r>
            <a:r>
              <a:rPr lang="es-CL" sz="1900" dirty="0" smtClean="0">
                <a:latin typeface="gobCL"/>
                <a:cs typeface="gobCL"/>
              </a:rPr>
              <a:t>correctivo que grava:</a:t>
            </a:r>
          </a:p>
          <a:p>
            <a:pPr lvl="1" algn="just"/>
            <a:r>
              <a:rPr lang="es-CL" dirty="0" smtClean="0">
                <a:latin typeface="gobCL"/>
                <a:cs typeface="gobCL"/>
              </a:rPr>
              <a:t>nivel de emisión de contaminantes locales - Óxidos de Nitrógeno (Nox); y </a:t>
            </a:r>
          </a:p>
          <a:p>
            <a:pPr lvl="1" algn="just"/>
            <a:r>
              <a:rPr lang="es-CL" dirty="0" smtClean="0">
                <a:latin typeface="gobCL"/>
                <a:cs typeface="gobCL"/>
              </a:rPr>
              <a:t>nivel de rendimiento de los vehículos.</a:t>
            </a:r>
          </a:p>
          <a:p>
            <a:pPr algn="just">
              <a:lnSpc>
                <a:spcPts val="2000"/>
              </a:lnSpc>
            </a:pPr>
            <a:endParaRPr lang="es-CL" sz="1900" dirty="0" smtClean="0">
              <a:latin typeface="gobCL"/>
              <a:cs typeface="gobCL"/>
            </a:endParaRPr>
          </a:p>
          <a:p>
            <a:pPr algn="just">
              <a:lnSpc>
                <a:spcPts val="2000"/>
              </a:lnSpc>
            </a:pPr>
            <a:r>
              <a:rPr lang="es-CL" sz="1900" dirty="0" smtClean="0">
                <a:latin typeface="gobCL"/>
                <a:cs typeface="gobCL"/>
              </a:rPr>
              <a:t>Se </a:t>
            </a:r>
            <a:r>
              <a:rPr lang="es-CL" sz="1900" dirty="0" smtClean="0">
                <a:latin typeface="gobCL"/>
                <a:cs typeface="gobCL"/>
              </a:rPr>
              <a:t>grava tanto el consumo de combustible sobre la base del rendimiento urbano, así como las emisiones de gases nocivos de los vehículos livianos nuevos cumpliendo con los mejores estándares internacionales. </a:t>
            </a:r>
          </a:p>
          <a:p>
            <a:pPr algn="just">
              <a:lnSpc>
                <a:spcPts val="2000"/>
              </a:lnSpc>
            </a:pPr>
            <a:endParaRPr lang="es-CL" sz="1900" dirty="0" smtClean="0">
              <a:latin typeface="gobCL"/>
              <a:cs typeface="gobCL"/>
            </a:endParaRPr>
          </a:p>
          <a:p>
            <a:pPr algn="just">
              <a:lnSpc>
                <a:spcPts val="2000"/>
              </a:lnSpc>
            </a:pPr>
            <a:r>
              <a:rPr lang="es-CL" sz="1900" dirty="0" smtClean="0">
                <a:latin typeface="gobCL"/>
                <a:cs typeface="gobCL"/>
              </a:rPr>
              <a:t>Se </a:t>
            </a:r>
            <a:r>
              <a:rPr lang="es-CL" sz="1900" dirty="0" smtClean="0">
                <a:latin typeface="gobCL"/>
                <a:cs typeface="gobCL"/>
              </a:rPr>
              <a:t>incorpora un factor de proporcionalidad, para efectos de que en vehículos de mayor precio se mantenga el desincentivo en función de lo que contaminen. </a:t>
            </a:r>
          </a:p>
          <a:p>
            <a:pPr algn="just"/>
            <a:endParaRPr lang="es-CL" sz="1900" dirty="0" smtClean="0">
              <a:latin typeface="gobCL"/>
              <a:cs typeface="gobCL"/>
            </a:endParaRPr>
          </a:p>
          <a:p>
            <a:pPr algn="just"/>
            <a:r>
              <a:rPr lang="es-CL" sz="1900" dirty="0" smtClean="0">
                <a:latin typeface="gobCL"/>
                <a:cs typeface="gobCL"/>
              </a:rPr>
              <a:t>Se excluye del </a:t>
            </a:r>
            <a:r>
              <a:rPr lang="es-CL" sz="1900" dirty="0" smtClean="0">
                <a:latin typeface="gobCL"/>
                <a:cs typeface="gobCL"/>
              </a:rPr>
              <a:t>impuesto </a:t>
            </a:r>
            <a:r>
              <a:rPr lang="es-CL" sz="1900" dirty="0" smtClean="0">
                <a:latin typeface="gobCL"/>
                <a:cs typeface="gobCL"/>
              </a:rPr>
              <a:t>a los </a:t>
            </a:r>
            <a:r>
              <a:rPr lang="es-CL" sz="1900" dirty="0" smtClean="0">
                <a:latin typeface="gobCL"/>
                <a:cs typeface="gobCL"/>
              </a:rPr>
              <a:t>vehículos destinados a fines productivos, tales como furgones, taxis y camionetas de contribuyentes de IVA.</a:t>
            </a:r>
          </a:p>
          <a:p>
            <a:pPr algn="just"/>
            <a:endParaRPr lang="es-CL" sz="1900" dirty="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Impuesto </a:t>
            </a:r>
            <a:r>
              <a:rPr lang="es-CL" sz="2800" b="1" dirty="0" smtClean="0">
                <a:latin typeface="gobCL"/>
                <a:ea typeface="ヒラギノ角ゴ Pro W3" charset="0"/>
                <a:cs typeface="Verdana" charset="0"/>
              </a:rPr>
              <a:t>a la Emisión de Fuentes Móviles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34</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algn="just">
              <a:buNone/>
            </a:pPr>
            <a:r>
              <a:rPr lang="es-CL" sz="3600" b="1" dirty="0" smtClean="0">
                <a:latin typeface="gobCL"/>
                <a:ea typeface="ヒラギノ角ゴ Pro W3" charset="0"/>
                <a:cs typeface="Verdana" charset="0"/>
              </a:rPr>
              <a:t>Impuestos </a:t>
            </a:r>
            <a:r>
              <a:rPr lang="es-CL" sz="3600" b="1" dirty="0" smtClean="0">
                <a:latin typeface="gobCL"/>
                <a:ea typeface="ヒラギノ角ゴ Pro W3" charset="0"/>
                <a:cs typeface="Verdana" charset="0"/>
              </a:rPr>
              <a:t>Correctivos</a:t>
            </a:r>
            <a:endParaRPr lang="es-CL" sz="3600" b="1" dirty="0" smtClean="0">
              <a:solidFill>
                <a:srgbClr val="005FA1"/>
              </a:solidFill>
              <a:latin typeface="gobCL"/>
              <a:ea typeface="ヒラギノ角ゴ Pro W3" charset="0"/>
              <a:cs typeface="Verdana" charset="0"/>
            </a:endParaRPr>
          </a:p>
          <a:p>
            <a:pPr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35</a:t>
            </a:fld>
            <a:endParaRPr lang="en-US" b="1" dirty="0">
              <a:solidFill>
                <a:schemeClr val="bg1"/>
              </a:solidFill>
            </a:endParaRPr>
          </a:p>
        </p:txBody>
      </p:sp>
    </p:spTree>
    <p:extLst>
      <p:ext uri="{BB962C8B-B14F-4D97-AF65-F5344CB8AC3E}">
        <p14:creationId xmlns:p14="http://schemas.microsoft.com/office/powerpoint/2010/main" xmlns="" val="3328612263"/>
      </p:ext>
    </p:extLst>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lvl="0" algn="just"/>
            <a:r>
              <a:rPr lang="es-CL" dirty="0" smtClean="0"/>
              <a:t>Sobre </a:t>
            </a:r>
            <a:r>
              <a:rPr lang="es-CL" dirty="0" smtClean="0"/>
              <a:t>impuestos específicos a los alcoholes, </a:t>
            </a:r>
            <a:r>
              <a:rPr lang="es-CL" dirty="0" smtClean="0"/>
              <a:t>se establece </a:t>
            </a:r>
            <a:r>
              <a:rPr lang="es-CL" dirty="0" smtClean="0"/>
              <a:t>una tasa común de impuesto a vinos y cervezas de 20,5%, y respecto de los restantes licores, entre estos pisco, whisky y ron, se aplicará una tasa de 31,5%. El aumento de las tasas se ve reflejado en el siguiente cuadro:</a:t>
            </a:r>
          </a:p>
          <a:p>
            <a:pPr lvl="0" algn="just"/>
            <a:endParaRPr lang="es-CL" dirty="0" smtClean="0"/>
          </a:p>
          <a:p>
            <a:pPr lvl="0" algn="just"/>
            <a:endParaRPr lang="es-CL" dirty="0" smtClean="0"/>
          </a:p>
          <a:p>
            <a:pPr lvl="0" algn="just"/>
            <a:endParaRPr lang="es-CL" dirty="0" smtClean="0"/>
          </a:p>
          <a:p>
            <a:pPr algn="just"/>
            <a:endParaRPr lang="es-CL" dirty="0" smtClean="0"/>
          </a:p>
          <a:p>
            <a:pPr algn="just"/>
            <a:endParaRPr lang="es-CL" dirty="0" smtClean="0"/>
          </a:p>
          <a:p>
            <a:pPr algn="just"/>
            <a:r>
              <a:rPr lang="es-CL" dirty="0" smtClean="0"/>
              <a:t>Todas las bebidas </a:t>
            </a:r>
            <a:r>
              <a:rPr lang="es-CL" dirty="0" err="1" smtClean="0"/>
              <a:t>analcohólicas</a:t>
            </a:r>
            <a:r>
              <a:rPr lang="es-CL" dirty="0" smtClean="0"/>
              <a:t> tendrán un impuesto base de 10% y en el caso de las bebidas </a:t>
            </a:r>
            <a:r>
              <a:rPr lang="es-CL" dirty="0" err="1" smtClean="0"/>
              <a:t>analcohólicas</a:t>
            </a:r>
            <a:r>
              <a:rPr lang="es-CL" dirty="0" smtClean="0"/>
              <a:t> con alto contenido de azúcar la tasa aumentará a 18%. Hoy todas las bebidas </a:t>
            </a:r>
            <a:r>
              <a:rPr lang="es-CL" dirty="0" err="1" smtClean="0"/>
              <a:t>analcohólicas</a:t>
            </a:r>
            <a:r>
              <a:rPr lang="es-CL" dirty="0" smtClean="0"/>
              <a:t> pagan una tasa del 13% sin distinguir si tienen o no azúcar.</a:t>
            </a:r>
          </a:p>
          <a:p>
            <a:pPr lvl="0"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Alcoholes </a:t>
            </a:r>
            <a:r>
              <a:rPr lang="es-CL" sz="2800" b="1" dirty="0" smtClean="0">
                <a:latin typeface="gobCL"/>
                <a:ea typeface="ヒラギノ角ゴ Pro W3" charset="0"/>
                <a:cs typeface="Verdana" charset="0"/>
              </a:rPr>
              <a:t>y Bebidas Azucaradas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36</a:t>
            </a:fld>
            <a:endParaRPr lang="en-US" b="1" dirty="0">
              <a:solidFill>
                <a:schemeClr val="bg1"/>
              </a:solidFill>
            </a:endParaRPr>
          </a:p>
        </p:txBody>
      </p:sp>
      <p:graphicFrame>
        <p:nvGraphicFramePr>
          <p:cNvPr id="6" name="5 Tabla"/>
          <p:cNvGraphicFramePr>
            <a:graphicFrameLocks noGrp="1"/>
          </p:cNvGraphicFramePr>
          <p:nvPr>
            <p:extLst>
              <p:ext uri="{D42A27DB-BD31-4B8C-83A1-F6EECF244321}">
                <p14:modId xmlns:p14="http://schemas.microsoft.com/office/powerpoint/2010/main" xmlns="" val="4292359975"/>
              </p:ext>
            </p:extLst>
          </p:nvPr>
        </p:nvGraphicFramePr>
        <p:xfrm>
          <a:off x="2411760" y="3298696"/>
          <a:ext cx="4320480" cy="922392"/>
        </p:xfrm>
        <a:graphic>
          <a:graphicData uri="http://schemas.openxmlformats.org/drawingml/2006/table">
            <a:tbl>
              <a:tblPr/>
              <a:tblGrid>
                <a:gridCol w="1655810"/>
                <a:gridCol w="1335148"/>
                <a:gridCol w="1329522"/>
              </a:tblGrid>
              <a:tr h="307464">
                <a:tc>
                  <a:txBody>
                    <a:bodyPr/>
                    <a:lstStyle/>
                    <a:p>
                      <a:pPr algn="just">
                        <a:spcBef>
                          <a:spcPts val="600"/>
                        </a:spcBef>
                        <a:spcAft>
                          <a:spcPts val="600"/>
                        </a:spcAft>
                      </a:pPr>
                      <a:endParaRPr lang="es-CL" sz="1200"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a:latin typeface="Calibri"/>
                          <a:ea typeface="Calibri"/>
                          <a:cs typeface="Times New Roman"/>
                        </a:rPr>
                        <a:t>Tasa actual</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a:latin typeface="Calibri"/>
                          <a:ea typeface="Calibri"/>
                          <a:cs typeface="Times New Roman"/>
                        </a:rPr>
                        <a:t>Nueva tasa</a:t>
                      </a:r>
                      <a:endParaRPr lang="es-CL" sz="180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464">
                <a:tc>
                  <a:txBody>
                    <a:bodyPr/>
                    <a:lstStyle/>
                    <a:p>
                      <a:pPr algn="just">
                        <a:spcBef>
                          <a:spcPts val="600"/>
                        </a:spcBef>
                        <a:spcAft>
                          <a:spcPts val="600"/>
                        </a:spcAft>
                      </a:pPr>
                      <a:r>
                        <a:rPr lang="es-CL" sz="1800" dirty="0">
                          <a:latin typeface="Calibri"/>
                          <a:ea typeface="Calibri"/>
                          <a:cs typeface="Times New Roman"/>
                        </a:rPr>
                        <a:t>Cerveza y Vino</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a:latin typeface="Calibri"/>
                          <a:ea typeface="Calibri"/>
                          <a:cs typeface="Times New Roman"/>
                        </a:rPr>
                        <a:t>15%</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smtClean="0">
                          <a:latin typeface="Calibri"/>
                          <a:ea typeface="Calibri"/>
                          <a:cs typeface="Times New Roman"/>
                        </a:rPr>
                        <a:t>20,5</a:t>
                      </a:r>
                      <a:r>
                        <a:rPr lang="es-CL" sz="1800" dirty="0">
                          <a:latin typeface="Calibri"/>
                          <a:ea typeface="Calibri"/>
                          <a:cs typeface="Times New Roman"/>
                        </a:rPr>
                        <a:t>%</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7464">
                <a:tc>
                  <a:txBody>
                    <a:bodyPr/>
                    <a:lstStyle/>
                    <a:p>
                      <a:pPr algn="just">
                        <a:spcBef>
                          <a:spcPts val="600"/>
                        </a:spcBef>
                        <a:spcAft>
                          <a:spcPts val="600"/>
                        </a:spcAft>
                      </a:pPr>
                      <a:r>
                        <a:rPr lang="es-CL" sz="1800" dirty="0">
                          <a:latin typeface="Calibri"/>
                          <a:ea typeface="Calibri"/>
                          <a:cs typeface="Times New Roman"/>
                        </a:rPr>
                        <a:t>Destilados</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a:latin typeface="Calibri"/>
                          <a:ea typeface="Calibri"/>
                          <a:cs typeface="Times New Roman"/>
                        </a:rPr>
                        <a:t>27%</a:t>
                      </a:r>
                      <a:endParaRPr lang="es-CL" sz="180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Bef>
                          <a:spcPts val="600"/>
                        </a:spcBef>
                        <a:spcAft>
                          <a:spcPts val="600"/>
                        </a:spcAft>
                      </a:pPr>
                      <a:r>
                        <a:rPr lang="es-CL" sz="1800" dirty="0" smtClean="0">
                          <a:latin typeface="Calibri"/>
                          <a:ea typeface="Calibri"/>
                          <a:cs typeface="Times New Roman"/>
                        </a:rPr>
                        <a:t>31,5</a:t>
                      </a:r>
                      <a:r>
                        <a:rPr lang="es-CL" sz="1800" dirty="0">
                          <a:latin typeface="Calibri"/>
                          <a:ea typeface="Calibri"/>
                          <a:cs typeface="Times New Roman"/>
                        </a:rPr>
                        <a:t>%</a:t>
                      </a:r>
                      <a:endParaRPr lang="es-CL" sz="1800" dirty="0">
                        <a:latin typeface="Book Antiqua"/>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9"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CL"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3672408"/>
          </a:xfrm>
        </p:spPr>
        <p:txBody>
          <a:bodyPr/>
          <a:lstStyle/>
          <a:p>
            <a:pPr lvl="0" algn="just"/>
            <a:r>
              <a:rPr lang="es-CL" dirty="0" smtClean="0">
                <a:latin typeface="gobCL"/>
                <a:cs typeface="gobCL"/>
              </a:rPr>
              <a:t>Se sube el impuesto al tabaco a través de un aumento de 8 veces del impuesto específico (de $109 a $870 por cajetilla) y la disminución de 60,5% a 30% del impuesto ad-valorem, asegurando una mayor recaudación y gravando de mejor manera el consumo de cigarrillos, al seguir el estándar OECD.</a:t>
            </a:r>
          </a:p>
          <a:p>
            <a:pPr lvl="0" algn="just"/>
            <a:endParaRPr lang="es-CL" dirty="0" smtClean="0">
              <a:latin typeface="gobCL"/>
              <a:cs typeface="gobCL"/>
            </a:endParaRPr>
          </a:p>
          <a:p>
            <a:pPr lvl="0" algn="just"/>
            <a:r>
              <a:rPr lang="es-ES" dirty="0">
                <a:latin typeface="gobCL"/>
                <a:cs typeface="gobCL"/>
              </a:rPr>
              <a:t>La propuesta planteada sitúa a Chile, tanto en impuesto específico como ad-</a:t>
            </a:r>
            <a:r>
              <a:rPr lang="es-ES" dirty="0" err="1">
                <a:latin typeface="gobCL"/>
                <a:cs typeface="gobCL"/>
              </a:rPr>
              <a:t>valorem</a:t>
            </a:r>
            <a:r>
              <a:rPr lang="es-ES" dirty="0">
                <a:latin typeface="gobCL"/>
                <a:cs typeface="gobCL"/>
              </a:rPr>
              <a:t> en el entorno de la media de estos impuestos en la OCDE. El valor de la cajetilla más barata se estima que aumentará en un 63% y aquella más consumida (50% del mercado) lo hará en 40%.</a:t>
            </a:r>
            <a:r>
              <a:rPr lang="es-ES_tradnl" dirty="0">
                <a:latin typeface="gobCL"/>
                <a:cs typeface="gobCL"/>
              </a:rPr>
              <a:t> </a:t>
            </a:r>
            <a:endParaRPr lang="es-CL" dirty="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Tabaco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37</a:t>
            </a:fld>
            <a:endParaRPr lang="en-US" b="1" dirty="0">
              <a:solidFill>
                <a:schemeClr val="bg1"/>
              </a:solidFill>
            </a:endParaRPr>
          </a:p>
        </p:txBody>
      </p:sp>
    </p:spTree>
    <p:extLst>
      <p:ext uri="{BB962C8B-B14F-4D97-AF65-F5344CB8AC3E}">
        <p14:creationId xmlns:p14="http://schemas.microsoft.com/office/powerpoint/2010/main" xmlns="" val="1180446088"/>
      </p:ext>
    </p:extLst>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algn="just">
              <a:buNone/>
            </a:pPr>
            <a:r>
              <a:rPr lang="es-CL" sz="3300" b="1" dirty="0" smtClean="0">
                <a:latin typeface="gobCL"/>
                <a:ea typeface="ヒラギノ角ゴ Pro W3" charset="0"/>
                <a:cs typeface="Verdana" charset="0"/>
              </a:rPr>
              <a:t>Institucionalidad </a:t>
            </a:r>
          </a:p>
          <a:p>
            <a:pPr algn="just"/>
            <a:endParaRPr lang="es-CL" dirty="0" smtClean="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38</a:t>
            </a:fld>
            <a:endParaRPr lang="en-US" b="1" dirty="0">
              <a:solidFill>
                <a:schemeClr val="bg1"/>
              </a:solidFill>
            </a:endParaRPr>
          </a:p>
        </p:txBody>
      </p:sp>
    </p:spTree>
    <p:extLst>
      <p:ext uri="{BB962C8B-B14F-4D97-AF65-F5344CB8AC3E}">
        <p14:creationId xmlns:p14="http://schemas.microsoft.com/office/powerpoint/2010/main" xmlns="" val="3831857574"/>
      </p:ext>
    </p:extLst>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464496"/>
          </a:xfrm>
        </p:spPr>
        <p:txBody>
          <a:bodyPr/>
          <a:lstStyle/>
          <a:p>
            <a:pPr algn="just"/>
            <a:r>
              <a:rPr lang="es-CL" dirty="0" smtClean="0">
                <a:latin typeface="gobCL"/>
                <a:cs typeface="gobCL"/>
              </a:rPr>
              <a:t>Un conjunto </a:t>
            </a:r>
            <a:r>
              <a:rPr lang="es-CL" smtClean="0">
                <a:latin typeface="gobCL"/>
                <a:cs typeface="gobCL"/>
              </a:rPr>
              <a:t>de </a:t>
            </a:r>
            <a:r>
              <a:rPr lang="es-CL" smtClean="0">
                <a:latin typeface="gobCL"/>
                <a:cs typeface="gobCL"/>
              </a:rPr>
              <a:t>normas</a:t>
            </a:r>
            <a:r>
              <a:rPr lang="es-CL" smtClean="0">
                <a:latin typeface="gobCL"/>
                <a:cs typeface="gobCL"/>
              </a:rPr>
              <a:t> regulan </a:t>
            </a:r>
            <a:r>
              <a:rPr lang="es-CL" dirty="0" smtClean="0">
                <a:latin typeface="gobCL"/>
                <a:cs typeface="gobCL"/>
              </a:rPr>
              <a:t>la aplicación de la norma general anti-elusión, para que el Tribunal </a:t>
            </a:r>
            <a:r>
              <a:rPr lang="es-CL" dirty="0">
                <a:latin typeface="gobCL"/>
                <a:cs typeface="gobCL"/>
              </a:rPr>
              <a:t>T</a:t>
            </a:r>
            <a:r>
              <a:rPr lang="es-CL" dirty="0" smtClean="0">
                <a:latin typeface="gobCL"/>
                <a:cs typeface="gobCL"/>
              </a:rPr>
              <a:t>ributario y Aduanero competente realice la calificación jurídica del acto potencialmente elusivo o simulado, en función del requerimiento efectuado por el Director del SII. </a:t>
            </a:r>
          </a:p>
          <a:p>
            <a:pPr algn="just"/>
            <a:endParaRPr lang="es-CL" dirty="0" smtClean="0">
              <a:latin typeface="gobCL"/>
              <a:cs typeface="gobCL"/>
            </a:endParaRPr>
          </a:p>
          <a:p>
            <a:pPr algn="just"/>
            <a:r>
              <a:rPr lang="es-CL" dirty="0" smtClean="0">
                <a:latin typeface="gobCL"/>
                <a:cs typeface="gobCL"/>
              </a:rPr>
              <a:t>Junto con la calificación jurídica, el tribunal determinará la aplicación de las sanciones correspondientes y fijará los impuestos respectivos. </a:t>
            </a:r>
          </a:p>
          <a:p>
            <a:pPr algn="just"/>
            <a:endParaRPr lang="es-CL" dirty="0" smtClean="0">
              <a:latin typeface="gobCL"/>
              <a:cs typeface="gobCL"/>
            </a:endParaRPr>
          </a:p>
          <a:p>
            <a:pPr algn="just"/>
            <a:r>
              <a:rPr lang="es-CL" dirty="0" smtClean="0">
                <a:latin typeface="gobCL"/>
                <a:cs typeface="gobCL"/>
              </a:rPr>
              <a:t>La norma general anti-elusión constituye un estándar OECD, y permitirá que el SII pueda cuestionar operaciones que tengan por objeto eludir impuestos. </a:t>
            </a: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Norma </a:t>
            </a:r>
            <a:r>
              <a:rPr lang="es-CL" sz="2800" b="1" dirty="0" smtClean="0">
                <a:latin typeface="gobCL"/>
                <a:ea typeface="ヒラギノ角ゴ Pro W3" charset="0"/>
                <a:cs typeface="Verdana" charset="0"/>
              </a:rPr>
              <a:t>General Anti-Elusión</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39</a:t>
            </a:fld>
            <a:endParaRPr lang="en-US" b="1" dirty="0">
              <a:solidFill>
                <a:schemeClr val="bg1"/>
              </a:solidFill>
            </a:endParaRPr>
          </a:p>
        </p:txBody>
      </p:sp>
    </p:spTree>
    <p:extLst>
      <p:ext uri="{BB962C8B-B14F-4D97-AF65-F5344CB8AC3E}">
        <p14:creationId xmlns:p14="http://schemas.microsoft.com/office/powerpoint/2010/main" xmlns="" val="1385580435"/>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608512"/>
          </a:xfrm>
        </p:spPr>
        <p:txBody>
          <a:bodyPr/>
          <a:lstStyle/>
          <a:p>
            <a:pPr algn="just">
              <a:lnSpc>
                <a:spcPts val="2000"/>
              </a:lnSpc>
              <a:spcBef>
                <a:spcPts val="1200"/>
              </a:spcBef>
              <a:spcAft>
                <a:spcPts val="1200"/>
              </a:spcAft>
            </a:pPr>
            <a:r>
              <a:rPr lang="es-MX" dirty="0" smtClean="0">
                <a:solidFill>
                  <a:schemeClr val="tx1"/>
                </a:solidFill>
                <a:latin typeface="gobCL"/>
                <a:cs typeface="gobCL"/>
              </a:rPr>
              <a:t>Una de las tres reformas estructurales propuestas en el Programa de Gobierno de la Presidenta Michelle </a:t>
            </a:r>
            <a:r>
              <a:rPr lang="es-MX" dirty="0" err="1" smtClean="0">
                <a:solidFill>
                  <a:schemeClr val="tx1"/>
                </a:solidFill>
                <a:latin typeface="gobCL"/>
                <a:cs typeface="gobCL"/>
              </a:rPr>
              <a:t>Bachelet</a:t>
            </a:r>
            <a:r>
              <a:rPr lang="es-MX" dirty="0" smtClean="0">
                <a:solidFill>
                  <a:schemeClr val="tx1"/>
                </a:solidFill>
                <a:latin typeface="gobCL"/>
                <a:cs typeface="gobCL"/>
              </a:rPr>
              <a:t> fue la Reforma Tributaria.  </a:t>
            </a:r>
          </a:p>
          <a:p>
            <a:pPr algn="just">
              <a:lnSpc>
                <a:spcPts val="2000"/>
              </a:lnSpc>
              <a:spcBef>
                <a:spcPts val="1200"/>
              </a:spcBef>
              <a:spcAft>
                <a:spcPts val="1200"/>
              </a:spcAft>
            </a:pPr>
            <a:r>
              <a:rPr lang="es-MX" dirty="0" smtClean="0">
                <a:solidFill>
                  <a:schemeClr val="tx1"/>
                </a:solidFill>
                <a:latin typeface="gobCL"/>
                <a:cs typeface="gobCL"/>
              </a:rPr>
              <a:t>La </a:t>
            </a:r>
            <a:r>
              <a:rPr lang="es-MX" dirty="0" smtClean="0">
                <a:solidFill>
                  <a:schemeClr val="tx1"/>
                </a:solidFill>
                <a:latin typeface="gobCL"/>
                <a:cs typeface="gobCL"/>
              </a:rPr>
              <a:t>Reforma Tributaria fue firmada a los veinte días de iniciado el Gobierno y empezó a tramitarse el 1 de abril de 2014.</a:t>
            </a:r>
            <a:endParaRPr lang="es-CL" dirty="0" smtClean="0">
              <a:solidFill>
                <a:schemeClr val="tx1"/>
              </a:solidFill>
              <a:latin typeface="gobCL"/>
              <a:cs typeface="gobCL"/>
            </a:endParaRPr>
          </a:p>
          <a:p>
            <a:pPr algn="just">
              <a:lnSpc>
                <a:spcPts val="2000"/>
              </a:lnSpc>
              <a:spcBef>
                <a:spcPts val="1200"/>
              </a:spcBef>
              <a:spcAft>
                <a:spcPts val="1200"/>
              </a:spcAft>
            </a:pPr>
            <a:r>
              <a:rPr lang="es-MX" dirty="0" smtClean="0">
                <a:solidFill>
                  <a:schemeClr val="tx1"/>
                </a:solidFill>
                <a:latin typeface="gobCL"/>
                <a:cs typeface="gobCL"/>
              </a:rPr>
              <a:t>Transcurridos </a:t>
            </a:r>
            <a:r>
              <a:rPr lang="es-MX" dirty="0" smtClean="0">
                <a:solidFill>
                  <a:schemeClr val="tx1"/>
                </a:solidFill>
                <a:latin typeface="gobCL"/>
                <a:cs typeface="gobCL"/>
              </a:rPr>
              <a:t>poco más de cinco meses de tramitación legislativa la Reforma Tributaria fue despachada por el Congreso Nacional con una aprobación mayoritaria tanto en el Senado como en la Cámara de Diputados, lo que fue posible por el amplio acuerdo político que selló  el protocolo de acuerdo suscrito el 8 de julio por todos los senadores integrantes de la Comisión de Hacienda del Senado. </a:t>
            </a:r>
            <a:endParaRPr lang="es-MX" dirty="0" smtClean="0">
              <a:solidFill>
                <a:schemeClr val="tx1"/>
              </a:solidFill>
              <a:latin typeface="gobCL"/>
              <a:cs typeface="gobCL"/>
            </a:endParaRPr>
          </a:p>
          <a:p>
            <a:pPr algn="just">
              <a:lnSpc>
                <a:spcPts val="2000"/>
              </a:lnSpc>
              <a:spcBef>
                <a:spcPts val="1200"/>
              </a:spcBef>
              <a:spcAft>
                <a:spcPts val="1200"/>
              </a:spcAft>
            </a:pPr>
            <a:r>
              <a:rPr lang="es-MX" dirty="0" smtClean="0">
                <a:solidFill>
                  <a:schemeClr val="tx1"/>
                </a:solidFill>
                <a:latin typeface="gobCL"/>
                <a:cs typeface="gobCL"/>
              </a:rPr>
              <a:t>La </a:t>
            </a:r>
            <a:r>
              <a:rPr lang="es-MX" dirty="0" smtClean="0">
                <a:solidFill>
                  <a:schemeClr val="tx1"/>
                </a:solidFill>
                <a:latin typeface="gobCL"/>
                <a:cs typeface="gobCL"/>
              </a:rPr>
              <a:t>ley N° 20.780 publicada el 29 de septiembre de 2014, se erige como el cambio más significativo -en esta área -de los últimos 50 años. </a:t>
            </a:r>
            <a:endParaRPr lang="es-CL" dirty="0" smtClean="0">
              <a:solidFill>
                <a:schemeClr val="tx1"/>
              </a:solidFill>
              <a:latin typeface="gobCL"/>
              <a:cs typeface="gobCL"/>
            </a:endParaRPr>
          </a:p>
        </p:txBody>
      </p:sp>
      <p:sp>
        <p:nvSpPr>
          <p:cNvPr id="5" name="Title 7"/>
          <p:cNvSpPr txBox="1">
            <a:spLocks/>
          </p:cNvSpPr>
          <p:nvPr/>
        </p:nvSpPr>
        <p:spPr>
          <a:xfrm>
            <a:off x="295919" y="836712"/>
            <a:ext cx="8380562" cy="648072"/>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gn="ctr">
              <a:lnSpc>
                <a:spcPct val="90000"/>
              </a:lnSpc>
            </a:pPr>
            <a:r>
              <a:rPr lang="es-CL" sz="2800" b="1" dirty="0" smtClean="0">
                <a:latin typeface="gobCL"/>
                <a:ea typeface="ヒラギノ角ゴ Pro W3" charset="0"/>
                <a:cs typeface="Verdana" charset="0"/>
              </a:rPr>
              <a:t>Proyecto de Ley de Reforma Tributaria</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4</a:t>
            </a:fld>
            <a:endParaRPr lang="en-US" b="1" dirty="0">
              <a:solidFill>
                <a:schemeClr val="bg1"/>
              </a:solidFill>
            </a:endParaRPr>
          </a:p>
        </p:txBody>
      </p:sp>
    </p:spTree>
    <p:extLst>
      <p:ext uri="{BB962C8B-B14F-4D97-AF65-F5344CB8AC3E}">
        <p14:creationId xmlns:p14="http://schemas.microsoft.com/office/powerpoint/2010/main" xmlns="" val="1941188955"/>
      </p:ext>
    </p:extLst>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5184576"/>
          </a:xfrm>
        </p:spPr>
        <p:txBody>
          <a:bodyPr/>
          <a:lstStyle/>
          <a:p>
            <a:pPr algn="just"/>
            <a:r>
              <a:rPr lang="es-CL" dirty="0" smtClean="0">
                <a:latin typeface="gobCL"/>
                <a:cs typeface="gobCL"/>
              </a:rPr>
              <a:t>Se entenderá que existe abuso para efectos tributarios cuando:</a:t>
            </a:r>
          </a:p>
          <a:p>
            <a:pPr lvl="1" algn="just"/>
            <a:endParaRPr lang="es-CL" dirty="0" smtClean="0">
              <a:latin typeface="gobCL"/>
              <a:cs typeface="gobCL"/>
            </a:endParaRPr>
          </a:p>
          <a:p>
            <a:pPr lvl="1" algn="just"/>
            <a:r>
              <a:rPr lang="es-CL" dirty="0" smtClean="0">
                <a:latin typeface="gobCL"/>
                <a:cs typeface="gobCL"/>
              </a:rPr>
              <a:t>Se evite la realización del hecho gravado, </a:t>
            </a:r>
          </a:p>
          <a:p>
            <a:pPr lvl="1" algn="just"/>
            <a:r>
              <a:rPr lang="es-CL" dirty="0" smtClean="0">
                <a:latin typeface="gobCL"/>
                <a:cs typeface="gobCL"/>
              </a:rPr>
              <a:t>Se disminuya la base imponible o la obligación tributaria, </a:t>
            </a:r>
          </a:p>
          <a:p>
            <a:pPr lvl="1" algn="just"/>
            <a:r>
              <a:rPr lang="es-CL" dirty="0" smtClean="0">
                <a:latin typeface="gobCL"/>
                <a:cs typeface="gobCL"/>
              </a:rPr>
              <a:t>Se postergue o difiera el nacimiento de dicha obligación, </a:t>
            </a:r>
          </a:p>
          <a:p>
            <a:pPr lvl="1" algn="just">
              <a:buNone/>
            </a:pPr>
            <a:endParaRPr lang="es-CL" dirty="0" smtClean="0">
              <a:latin typeface="gobCL"/>
              <a:cs typeface="gobCL"/>
            </a:endParaRPr>
          </a:p>
          <a:p>
            <a:pPr marL="361950" lvl="1" indent="95250" algn="just">
              <a:buNone/>
            </a:pPr>
            <a:r>
              <a:rPr lang="es-CL" dirty="0" smtClean="0">
                <a:latin typeface="gobCL"/>
                <a:cs typeface="gobCL"/>
              </a:rPr>
              <a:t>Mediante actos o negocios jurídicos que no produzcan efectos jurídicos o económicos relevantes para el contribuyente o un tercero, distintos de los meramente tributarios.</a:t>
            </a:r>
          </a:p>
          <a:p>
            <a:endParaRPr lang="es-CL" dirty="0" smtClean="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Norma </a:t>
            </a:r>
            <a:r>
              <a:rPr lang="es-CL" sz="2800" b="1" dirty="0" smtClean="0">
                <a:latin typeface="gobCL"/>
                <a:ea typeface="ヒラギノ角ゴ Pro W3" charset="0"/>
                <a:cs typeface="Verdana" charset="0"/>
              </a:rPr>
              <a:t>General Anti-Elusión</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40</a:t>
            </a:fld>
            <a:endParaRPr lang="en-US" b="1" dirty="0">
              <a:solidFill>
                <a:schemeClr val="bg1"/>
              </a:solidFill>
            </a:endParaRPr>
          </a:p>
        </p:txBody>
      </p:sp>
    </p:spTree>
    <p:extLst>
      <p:ext uri="{BB962C8B-B14F-4D97-AF65-F5344CB8AC3E}">
        <p14:creationId xmlns:p14="http://schemas.microsoft.com/office/powerpoint/2010/main" xmlns="" val="122194826"/>
      </p:ext>
    </p:extLst>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464496"/>
          </a:xfrm>
        </p:spPr>
        <p:txBody>
          <a:bodyPr/>
          <a:lstStyle/>
          <a:p>
            <a:pPr algn="just"/>
            <a:r>
              <a:rPr lang="es-CL" dirty="0" smtClean="0">
                <a:latin typeface="gobCL"/>
                <a:cs typeface="gobCL"/>
              </a:rPr>
              <a:t>Se refuerzan dotaciones del Servicio de Impuestos Internos y el Servicio Nacional de Aduanas.</a:t>
            </a:r>
          </a:p>
          <a:p>
            <a:pPr algn="just"/>
            <a:endParaRPr lang="es-CL" dirty="0" smtClean="0">
              <a:latin typeface="gobCL"/>
              <a:cs typeface="gobCL"/>
            </a:endParaRPr>
          </a:p>
          <a:p>
            <a:pPr algn="just"/>
            <a:r>
              <a:rPr lang="es-CL" dirty="0" smtClean="0">
                <a:latin typeface="gobCL"/>
                <a:cs typeface="gobCL"/>
              </a:rPr>
              <a:t>Se crean dos programas especiales de fiscalización: trazabilidad (tabaco) y control de exportaciones mineras.</a:t>
            </a:r>
          </a:p>
          <a:p>
            <a:pPr algn="just"/>
            <a:endParaRPr lang="es-CL" dirty="0" smtClean="0">
              <a:latin typeface="gobCL"/>
              <a:cs typeface="gobCL"/>
            </a:endParaRPr>
          </a:p>
          <a:p>
            <a:pPr algn="just"/>
            <a:r>
              <a:rPr lang="es-CL" dirty="0" smtClean="0">
                <a:latin typeface="gobCL"/>
                <a:cs typeface="gobCL"/>
              </a:rPr>
              <a:t>Se fortalecerán los Tribunales Tributarios.</a:t>
            </a:r>
          </a:p>
          <a:p>
            <a:pPr algn="just"/>
            <a:endParaRPr lang="es-CL" dirty="0" smtClean="0">
              <a:latin typeface="gobCL"/>
              <a:cs typeface="gobCL"/>
            </a:endParaRPr>
          </a:p>
          <a:p>
            <a:pPr algn="just"/>
            <a:r>
              <a:rPr lang="es-CL" dirty="0" smtClean="0">
                <a:latin typeface="gobCL"/>
                <a:cs typeface="gobCL"/>
              </a:rPr>
              <a:t>Se creará una nueva institucionalidad de promoción de inversiones extranjeras.</a:t>
            </a:r>
            <a:endParaRPr lang="es-CL" dirty="0">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Otros </a:t>
            </a:r>
            <a:r>
              <a:rPr lang="es-CL" sz="2800" b="1" dirty="0" smtClean="0">
                <a:latin typeface="gobCL"/>
                <a:ea typeface="ヒラギノ角ゴ Pro W3" charset="0"/>
                <a:cs typeface="Verdana" charset="0"/>
              </a:rPr>
              <a:t>aspectos institucionales</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41</a:t>
            </a:fld>
            <a:endParaRPr lang="en-US" b="1" dirty="0">
              <a:solidFill>
                <a:schemeClr val="bg1"/>
              </a:solidFill>
            </a:endParaRPr>
          </a:p>
        </p:txBody>
      </p:sp>
    </p:spTree>
    <p:extLst>
      <p:ext uri="{BB962C8B-B14F-4D97-AF65-F5344CB8AC3E}">
        <p14:creationId xmlns:p14="http://schemas.microsoft.com/office/powerpoint/2010/main" xmlns="" val="1233529495"/>
      </p:ext>
    </p:extLst>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marL="0" indent="0">
              <a:buNone/>
            </a:pPr>
            <a:endParaRPr lang="es-CL" sz="4000" b="1" dirty="0" smtClean="0">
              <a:solidFill>
                <a:srgbClr val="005FA1"/>
              </a:solidFill>
            </a:endParaRPr>
          </a:p>
          <a:p>
            <a:pPr marL="0" indent="0">
              <a:buNone/>
            </a:pPr>
            <a:endParaRPr lang="es-CL" sz="4000" b="1" dirty="0">
              <a:solidFill>
                <a:srgbClr val="005FA1"/>
              </a:solidFill>
            </a:endParaRPr>
          </a:p>
          <a:p>
            <a:pPr marL="0" indent="0">
              <a:buNone/>
            </a:pPr>
            <a:r>
              <a:rPr lang="es-ES_tradnl" sz="4000" b="1" dirty="0" smtClean="0">
                <a:solidFill>
                  <a:srgbClr val="005FA1"/>
                </a:solidFill>
                <a:latin typeface="gobCL"/>
                <a:ea typeface="MS PGothic" charset="0"/>
                <a:cs typeface="MS PGothic" charset="0"/>
              </a:rPr>
              <a:t>Estimación de recaudación</a:t>
            </a:r>
            <a:endParaRPr lang="es-CL" sz="4000" b="1" dirty="0"/>
          </a:p>
        </p:txBody>
      </p:sp>
      <p:sp>
        <p:nvSpPr>
          <p:cNvPr id="4" name="3 Marcador de número de diapositiva"/>
          <p:cNvSpPr>
            <a:spLocks noGrp="1"/>
          </p:cNvSpPr>
          <p:nvPr>
            <p:ph type="sldNum" sz="quarter" idx="11"/>
          </p:nvPr>
        </p:nvSpPr>
        <p:spPr/>
        <p:txBody>
          <a:bodyPr/>
          <a:lstStyle/>
          <a:p>
            <a:pPr>
              <a:defRPr/>
            </a:pPr>
            <a:fld id="{9CF64644-F6C2-490A-8491-AE0F00CA90FA}" type="slidenum">
              <a:rPr lang="en-US" b="1" smtClean="0">
                <a:solidFill>
                  <a:srgbClr val="FFFFFF"/>
                </a:solidFill>
              </a:rPr>
              <a:pPr>
                <a:defRPr/>
              </a:pPr>
              <a:t>42</a:t>
            </a:fld>
            <a:endParaRPr lang="en-US" b="1" dirty="0">
              <a:solidFill>
                <a:srgbClr val="FFFFFF"/>
              </a:solidFill>
            </a:endParaRPr>
          </a:p>
        </p:txBody>
      </p:sp>
    </p:spTree>
    <p:extLst>
      <p:ext uri="{BB962C8B-B14F-4D97-AF65-F5344CB8AC3E}">
        <p14:creationId xmlns:p14="http://schemas.microsoft.com/office/powerpoint/2010/main" xmlns="" val="914489691"/>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611560" y="1494780"/>
            <a:ext cx="7704856" cy="4608512"/>
          </a:xfrm>
        </p:spPr>
        <p:txBody>
          <a:bodyPr>
            <a:noAutofit/>
          </a:bodyPr>
          <a:lstStyle/>
          <a:p>
            <a:pPr marL="457200" indent="-457200" algn="just">
              <a:lnSpc>
                <a:spcPct val="120000"/>
              </a:lnSpc>
              <a:spcBef>
                <a:spcPts val="1200"/>
              </a:spcBef>
              <a:spcAft>
                <a:spcPts val="1200"/>
              </a:spcAft>
              <a:buFont typeface="Wingdings" charset="2"/>
              <a:buChar char="ü"/>
            </a:pPr>
            <a:r>
              <a:rPr lang="es-CL" dirty="0" smtClean="0">
                <a:solidFill>
                  <a:schemeClr val="tx1">
                    <a:lumMod val="75000"/>
                    <a:lumOff val="25000"/>
                  </a:schemeClr>
                </a:solidFill>
                <a:latin typeface="gobCL"/>
                <a:cs typeface="gobCL"/>
              </a:rPr>
              <a:t>Las estimaciones de recaudación del nuevo sistema tributario han sido realizadas  utilizando las bases de datos del Servicio de Impuestos Internos, que recogen la información de los formularios entregados por todos los contribuyentes en la Operación Renta 2013.</a:t>
            </a:r>
          </a:p>
          <a:p>
            <a:pPr marL="457200" indent="-457200" algn="just">
              <a:lnSpc>
                <a:spcPct val="120000"/>
              </a:lnSpc>
              <a:spcBef>
                <a:spcPts val="1200"/>
              </a:spcBef>
              <a:spcAft>
                <a:spcPts val="1200"/>
              </a:spcAft>
              <a:buFont typeface="Wingdings" charset="2"/>
              <a:buChar char="ü"/>
            </a:pPr>
            <a:r>
              <a:rPr lang="es-CL" dirty="0" smtClean="0">
                <a:solidFill>
                  <a:schemeClr val="tx1">
                    <a:lumMod val="75000"/>
                    <a:lumOff val="25000"/>
                  </a:schemeClr>
                </a:solidFill>
                <a:latin typeface="gobCL"/>
                <a:cs typeface="gobCL"/>
              </a:rPr>
              <a:t>El nuevo sistema de impuesto a la renta propuesto con la combinación de Renta Atribuida y el Sistema semi-Integrado aporta 1,46% del PIB en régimen.</a:t>
            </a:r>
          </a:p>
          <a:p>
            <a:pPr algn="just">
              <a:lnSpc>
                <a:spcPct val="120000"/>
              </a:lnSpc>
              <a:spcBef>
                <a:spcPts val="1200"/>
              </a:spcBef>
              <a:spcAft>
                <a:spcPts val="1200"/>
              </a:spcAft>
            </a:pPr>
            <a:endParaRPr lang="es-CL" dirty="0" smtClean="0">
              <a:solidFill>
                <a:schemeClr val="tx1"/>
              </a:solidFill>
              <a:latin typeface="gobCL"/>
              <a:cs typeface="gobCL"/>
            </a:endParaRPr>
          </a:p>
          <a:p>
            <a:pPr>
              <a:lnSpc>
                <a:spcPct val="120000"/>
              </a:lnSpc>
              <a:spcBef>
                <a:spcPts val="1200"/>
              </a:spcBef>
              <a:spcAft>
                <a:spcPts val="1200"/>
              </a:spcAft>
            </a:pPr>
            <a:r>
              <a:rPr lang="es-CL" dirty="0" smtClean="0">
                <a:solidFill>
                  <a:schemeClr val="tx1"/>
                </a:solidFill>
                <a:latin typeface="gobCL"/>
                <a:cs typeface="gobCL"/>
              </a:rPr>
              <a:t/>
            </a:r>
            <a:br>
              <a:rPr lang="es-CL" dirty="0" smtClean="0">
                <a:solidFill>
                  <a:schemeClr val="tx1"/>
                </a:solidFill>
                <a:latin typeface="gobCL"/>
                <a:cs typeface="gobCL"/>
              </a:rPr>
            </a:br>
            <a:endParaRPr lang="es-CL" dirty="0">
              <a:solidFill>
                <a:schemeClr val="tx1"/>
              </a:solidFill>
              <a:latin typeface="gobCL"/>
              <a:cs typeface="gobCL"/>
            </a:endParaRPr>
          </a:p>
        </p:txBody>
      </p:sp>
      <p:sp>
        <p:nvSpPr>
          <p:cNvPr id="4" name="Rectángulo 3"/>
          <p:cNvSpPr/>
          <p:nvPr/>
        </p:nvSpPr>
        <p:spPr>
          <a:xfrm>
            <a:off x="827584" y="899428"/>
            <a:ext cx="6102301" cy="461665"/>
          </a:xfrm>
          <a:prstGeom prst="rect">
            <a:avLst/>
          </a:prstGeom>
        </p:spPr>
        <p:txBody>
          <a:bodyPr wrap="none">
            <a:spAutoFit/>
          </a:bodyPr>
          <a:lstStyle/>
          <a:p>
            <a:r>
              <a:rPr lang="es-ES_tradnl" sz="2400" b="1" dirty="0" smtClean="0">
                <a:solidFill>
                  <a:srgbClr val="005FA1"/>
                </a:solidFill>
                <a:latin typeface="gobCL"/>
                <a:ea typeface="MS PGothic" charset="0"/>
                <a:cs typeface="MS PGothic" charset="0"/>
              </a:rPr>
              <a:t>Recaudación comprometida garantizada</a:t>
            </a:r>
            <a:endParaRPr lang="es-ES" sz="2400" dirty="0"/>
          </a:p>
        </p:txBody>
      </p:sp>
      <p:sp>
        <p:nvSpPr>
          <p:cNvPr id="5" name="3 Marcador de número de diapositiva"/>
          <p:cNvSpPr>
            <a:spLocks noGrp="1"/>
          </p:cNvSpPr>
          <p:nvPr>
            <p:ph type="sldNum" sz="quarter" idx="11"/>
          </p:nvPr>
        </p:nvSpPr>
        <p:spPr>
          <a:xfrm>
            <a:off x="6183313" y="6527800"/>
            <a:ext cx="2133600" cy="193675"/>
          </a:xfrm>
        </p:spPr>
        <p:txBody>
          <a:bodyPr/>
          <a:lstStyle/>
          <a:p>
            <a:pPr algn="r">
              <a:defRPr/>
            </a:pPr>
            <a:fld id="{9CF64644-F6C2-490A-8491-AE0F00CA90FA}" type="slidenum">
              <a:rPr lang="en-US" b="1" smtClean="0">
                <a:solidFill>
                  <a:srgbClr val="FFFFFF"/>
                </a:solidFill>
              </a:rPr>
              <a:pPr algn="r">
                <a:defRPr/>
              </a:pPr>
              <a:t>43</a:t>
            </a:fld>
            <a:endParaRPr lang="en-US" b="1" dirty="0">
              <a:solidFill>
                <a:srgbClr val="FFFFFF"/>
              </a:solidFill>
            </a:endParaRPr>
          </a:p>
        </p:txBody>
      </p:sp>
    </p:spTree>
    <p:extLst>
      <p:ext uri="{BB962C8B-B14F-4D97-AF65-F5344CB8AC3E}">
        <p14:creationId xmlns:p14="http://schemas.microsoft.com/office/powerpoint/2010/main" xmlns="" val="55864770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a:off x="899592" y="1412776"/>
            <a:ext cx="7992888" cy="4824536"/>
          </a:xfrm>
        </p:spPr>
        <p:txBody>
          <a:bodyPr>
            <a:noAutofit/>
          </a:bodyPr>
          <a:lstStyle/>
          <a:p>
            <a:pPr marL="180975" indent="-180975" algn="l">
              <a:buFont typeface="Arial"/>
              <a:buChar char="•"/>
            </a:pPr>
            <a:r>
              <a:rPr lang="es-CL" dirty="0" smtClean="0">
                <a:solidFill>
                  <a:schemeClr val="tx1"/>
                </a:solidFill>
                <a:latin typeface="gobCL"/>
                <a:cs typeface="gobCL"/>
              </a:rPr>
              <a:t>Las estimaciones de recaudación arrojan la siguiente trayectoria:</a:t>
            </a:r>
          </a:p>
          <a:p>
            <a:pPr marL="457200" indent="-457200" algn="just">
              <a:buFont typeface="Arial" panose="020B0604020202020204" pitchFamily="34" charset="0"/>
              <a:buChar char="•"/>
            </a:pPr>
            <a:endParaRPr lang="es-CL" dirty="0">
              <a:solidFill>
                <a:schemeClr val="tx1"/>
              </a:solidFill>
              <a:latin typeface="gobCL"/>
              <a:cs typeface="gobCL"/>
            </a:endParaRPr>
          </a:p>
          <a:p>
            <a:pPr algn="just"/>
            <a:endParaRPr lang="es-CL" dirty="0" smtClean="0">
              <a:solidFill>
                <a:schemeClr val="tx1"/>
              </a:solidFill>
              <a:latin typeface="gobCL"/>
              <a:cs typeface="gobCL"/>
            </a:endParaRPr>
          </a:p>
          <a:p>
            <a:pPr algn="just"/>
            <a:endParaRPr lang="es-CL" dirty="0">
              <a:solidFill>
                <a:schemeClr val="tx1"/>
              </a:solidFill>
              <a:latin typeface="gobCL"/>
              <a:cs typeface="gobCL"/>
            </a:endParaRPr>
          </a:p>
          <a:p>
            <a:pPr algn="just"/>
            <a:endParaRPr lang="es-CL" dirty="0" smtClean="0">
              <a:solidFill>
                <a:schemeClr val="tx1"/>
              </a:solidFill>
              <a:latin typeface="gobCL"/>
              <a:cs typeface="gobCL"/>
            </a:endParaRPr>
          </a:p>
          <a:p>
            <a:pPr marL="457200" indent="-457200" algn="just">
              <a:buFont typeface="Arial" panose="020B0604020202020204" pitchFamily="34" charset="0"/>
              <a:buChar char="•"/>
            </a:pPr>
            <a:endParaRPr lang="es-CL" dirty="0" smtClean="0">
              <a:solidFill>
                <a:schemeClr val="tx1"/>
              </a:solidFill>
              <a:latin typeface="gobCL"/>
              <a:cs typeface="gobCL"/>
            </a:endParaRPr>
          </a:p>
          <a:p>
            <a:pPr marL="457200" indent="-457200" algn="just">
              <a:buFont typeface="Arial" panose="020B0604020202020204" pitchFamily="34" charset="0"/>
              <a:buChar char="•"/>
            </a:pPr>
            <a:endParaRPr lang="es-CL" dirty="0" smtClean="0">
              <a:solidFill>
                <a:schemeClr val="tx1"/>
              </a:solidFill>
              <a:latin typeface="gobCL"/>
              <a:cs typeface="gobCL"/>
            </a:endParaRPr>
          </a:p>
          <a:p>
            <a:pPr marL="342900" indent="-342900" algn="just">
              <a:buFont typeface="Arial"/>
              <a:buChar char="•"/>
            </a:pPr>
            <a:endParaRPr lang="es-CL" dirty="0" smtClean="0">
              <a:solidFill>
                <a:schemeClr val="tx1"/>
              </a:solidFill>
              <a:latin typeface="gobCL"/>
              <a:cs typeface="gobCL"/>
            </a:endParaRPr>
          </a:p>
          <a:p>
            <a:pPr marL="342900" indent="-342900" algn="just">
              <a:buFont typeface="Arial"/>
              <a:buChar char="•"/>
            </a:pPr>
            <a:r>
              <a:rPr lang="es-CL" dirty="0" smtClean="0">
                <a:solidFill>
                  <a:schemeClr val="tx1"/>
                </a:solidFill>
                <a:latin typeface="gobCL"/>
                <a:cs typeface="gobCL"/>
              </a:rPr>
              <a:t>En </a:t>
            </a:r>
            <a:r>
              <a:rPr lang="es-CL" dirty="0">
                <a:solidFill>
                  <a:schemeClr val="tx1"/>
                </a:solidFill>
                <a:latin typeface="gobCL"/>
                <a:cs typeface="gobCL"/>
              </a:rPr>
              <a:t>régimen </a:t>
            </a:r>
            <a:r>
              <a:rPr lang="es-CL" dirty="0" smtClean="0">
                <a:solidFill>
                  <a:schemeClr val="tx1"/>
                </a:solidFill>
                <a:latin typeface="gobCL"/>
                <a:cs typeface="gobCL"/>
              </a:rPr>
              <a:t>se recaudarán US</a:t>
            </a:r>
            <a:r>
              <a:rPr lang="es-CL" dirty="0">
                <a:solidFill>
                  <a:schemeClr val="tx1"/>
                </a:solidFill>
                <a:latin typeface="gobCL"/>
                <a:cs typeface="gobCL"/>
              </a:rPr>
              <a:t>$ </a:t>
            </a:r>
            <a:r>
              <a:rPr lang="es-CL" dirty="0" smtClean="0">
                <a:solidFill>
                  <a:schemeClr val="tx1"/>
                </a:solidFill>
                <a:latin typeface="gobCL"/>
                <a:cs typeface="gobCL"/>
              </a:rPr>
              <a:t>8.298 </a:t>
            </a:r>
            <a:r>
              <a:rPr lang="es-CL" dirty="0">
                <a:solidFill>
                  <a:schemeClr val="tx1"/>
                </a:solidFill>
                <a:latin typeface="gobCL"/>
                <a:cs typeface="gobCL"/>
              </a:rPr>
              <a:t>millones</a:t>
            </a:r>
            <a:r>
              <a:rPr lang="es-CL" dirty="0" smtClean="0">
                <a:solidFill>
                  <a:schemeClr val="tx1"/>
                </a:solidFill>
                <a:latin typeface="gobCL"/>
                <a:cs typeface="gobCL"/>
              </a:rPr>
              <a:t>.</a:t>
            </a:r>
          </a:p>
          <a:p>
            <a:pPr marL="457200" indent="-457200" algn="just">
              <a:buFont typeface="Arial" panose="020B0604020202020204" pitchFamily="34" charset="0"/>
              <a:buChar char="•"/>
            </a:pPr>
            <a:endParaRPr lang="es-CL" dirty="0">
              <a:solidFill>
                <a:schemeClr val="tx1"/>
              </a:solidFill>
              <a:latin typeface="gobCL"/>
              <a:cs typeface="gobCL"/>
            </a:endParaRPr>
          </a:p>
          <a:p>
            <a:r>
              <a:rPr lang="es-CL" dirty="0">
                <a:solidFill>
                  <a:schemeClr val="tx1"/>
                </a:solidFill>
                <a:latin typeface="gobCL"/>
                <a:cs typeface="gobCL"/>
              </a:rPr>
              <a:t> </a:t>
            </a:r>
          </a:p>
        </p:txBody>
      </p:sp>
      <p:graphicFrame>
        <p:nvGraphicFramePr>
          <p:cNvPr id="4" name="3 Marcador de contenido"/>
          <p:cNvGraphicFramePr>
            <a:graphicFrameLocks/>
          </p:cNvGraphicFramePr>
          <p:nvPr>
            <p:extLst>
              <p:ext uri="{D42A27DB-BD31-4B8C-83A1-F6EECF244321}">
                <p14:modId xmlns:p14="http://schemas.microsoft.com/office/powerpoint/2010/main" xmlns="" val="396192137"/>
              </p:ext>
            </p:extLst>
          </p:nvPr>
        </p:nvGraphicFramePr>
        <p:xfrm>
          <a:off x="1043608" y="2276872"/>
          <a:ext cx="7344816" cy="1767448"/>
        </p:xfrm>
        <a:graphic>
          <a:graphicData uri="http://schemas.openxmlformats.org/drawingml/2006/table">
            <a:tbl>
              <a:tblPr firstRow="1" firstCol="1" bandRow="1">
                <a:tableStyleId>{5940675A-B579-460E-94D1-54222C63F5DA}</a:tableStyleId>
              </a:tblPr>
              <a:tblGrid>
                <a:gridCol w="1647476"/>
                <a:gridCol w="854605"/>
                <a:gridCol w="968547"/>
                <a:gridCol w="968547"/>
                <a:gridCol w="968547"/>
                <a:gridCol w="968547"/>
                <a:gridCol w="968547"/>
              </a:tblGrid>
              <a:tr h="792088">
                <a:tc>
                  <a:txBody>
                    <a:bodyPr/>
                    <a:lstStyle/>
                    <a:p>
                      <a:pPr algn="ctr">
                        <a:spcAft>
                          <a:spcPts val="0"/>
                        </a:spcAft>
                      </a:pPr>
                      <a:r>
                        <a:rPr lang="es-CL" sz="1400" b="1" dirty="0">
                          <a:effectLst/>
                          <a:latin typeface="gob"/>
                          <a:cs typeface="gob"/>
                        </a:rPr>
                        <a:t>Efecto Total Reforma Tributaria </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2014</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2015</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2016</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2017</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2018</a:t>
                      </a:r>
                      <a:endParaRPr lang="es-CL" sz="1400" b="1" dirty="0">
                        <a:effectLst/>
                        <a:latin typeface="gob"/>
                        <a:ea typeface="Calibri"/>
                        <a:cs typeface="gob"/>
                      </a:endParaRPr>
                    </a:p>
                  </a:txBody>
                  <a:tcPr marL="44450" marR="44450" marT="0" marB="0" anchor="b"/>
                </a:tc>
                <a:tc>
                  <a:txBody>
                    <a:bodyPr/>
                    <a:lstStyle/>
                    <a:p>
                      <a:pPr algn="ctr">
                        <a:spcAft>
                          <a:spcPts val="0"/>
                        </a:spcAft>
                      </a:pPr>
                      <a:r>
                        <a:rPr lang="es-CL" sz="1400" b="1" dirty="0">
                          <a:effectLst/>
                          <a:latin typeface="gob"/>
                          <a:cs typeface="gob"/>
                        </a:rPr>
                        <a:t>En Régimen</a:t>
                      </a:r>
                      <a:endParaRPr lang="es-CL" sz="1400" b="1" dirty="0">
                        <a:effectLst/>
                        <a:latin typeface="gob"/>
                        <a:ea typeface="Calibri"/>
                        <a:cs typeface="gob"/>
                      </a:endParaRPr>
                    </a:p>
                  </a:txBody>
                  <a:tcPr marL="44450" marR="44450" marT="0" marB="0" anchor="b"/>
                </a:tc>
              </a:tr>
              <a:tr h="184457">
                <a:tc>
                  <a:txBody>
                    <a:bodyPr/>
                    <a:lstStyle/>
                    <a:p>
                      <a:pPr>
                        <a:spcAft>
                          <a:spcPts val="0"/>
                        </a:spcAft>
                      </a:pPr>
                      <a:r>
                        <a:rPr lang="es-CL" sz="1600" dirty="0">
                          <a:effectLst/>
                          <a:latin typeface="gob"/>
                          <a:cs typeface="gob"/>
                        </a:rPr>
                        <a:t>(% PIB)</a:t>
                      </a:r>
                      <a:endParaRPr lang="es-CL" sz="1600" dirty="0">
                        <a:effectLst/>
                        <a:latin typeface="gob"/>
                        <a:ea typeface="Calibri"/>
                        <a:cs typeface="gob"/>
                      </a:endParaRPr>
                    </a:p>
                  </a:txBody>
                  <a:tcPr marL="44450" marR="44450" marT="0" marB="0" anchor="b"/>
                </a:tc>
                <a:tc>
                  <a:txBody>
                    <a:bodyPr/>
                    <a:lstStyle/>
                    <a:p>
                      <a:pPr algn="r" rtl="0" fontAlgn="ctr"/>
                      <a:r>
                        <a:rPr lang="es-CL" sz="1600" kern="1200" dirty="0" smtClean="0">
                          <a:solidFill>
                            <a:schemeClr val="tx1"/>
                          </a:solidFill>
                          <a:effectLst/>
                          <a:latin typeface="gob"/>
                          <a:ea typeface="+mn-ea"/>
                          <a:cs typeface="gob"/>
                        </a:rPr>
                        <a:t>0,29%</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0,94%</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1,82%</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smtClean="0">
                          <a:solidFill>
                            <a:schemeClr val="tx1"/>
                          </a:solidFill>
                          <a:effectLst/>
                          <a:latin typeface="gob"/>
                          <a:ea typeface="+mn-ea"/>
                          <a:cs typeface="gob"/>
                        </a:rPr>
                        <a:t>2,29%</a:t>
                      </a:r>
                      <a:endParaRPr lang="es-CL" sz="1600" kern="120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3,02%</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a:solidFill>
                            <a:schemeClr val="tx1"/>
                          </a:solidFill>
                          <a:effectLst/>
                          <a:latin typeface="gob"/>
                          <a:ea typeface="+mn-ea"/>
                          <a:cs typeface="gob"/>
                        </a:rPr>
                        <a:t>3,02%</a:t>
                      </a:r>
                    </a:p>
                  </a:txBody>
                  <a:tcPr marL="0" marR="0" marT="0" marB="0" anchor="ctr"/>
                </a:tc>
              </a:tr>
              <a:tr h="368914">
                <a:tc>
                  <a:txBody>
                    <a:bodyPr/>
                    <a:lstStyle/>
                    <a:p>
                      <a:pPr>
                        <a:spcAft>
                          <a:spcPts val="0"/>
                        </a:spcAft>
                      </a:pPr>
                      <a:r>
                        <a:rPr lang="es-CL" sz="1600" dirty="0">
                          <a:effectLst/>
                          <a:latin typeface="gob"/>
                          <a:cs typeface="gob"/>
                        </a:rPr>
                        <a:t>Impuesto a la Renta (% del PIB)</a:t>
                      </a:r>
                      <a:endParaRPr lang="es-CL" sz="1600" dirty="0">
                        <a:effectLst/>
                        <a:latin typeface="gob"/>
                        <a:ea typeface="Calibri"/>
                        <a:cs typeface="gob"/>
                      </a:endParaRPr>
                    </a:p>
                  </a:txBody>
                  <a:tcPr marL="44450" marR="44450" marT="0" marB="0" anchor="b"/>
                </a:tc>
                <a:tc>
                  <a:txBody>
                    <a:bodyPr/>
                    <a:lstStyle/>
                    <a:p>
                      <a:pPr algn="r" rtl="0" fontAlgn="ctr"/>
                      <a:r>
                        <a:rPr lang="es-CL" sz="1600" kern="1200" dirty="0" smtClean="0">
                          <a:solidFill>
                            <a:schemeClr val="tx1"/>
                          </a:solidFill>
                          <a:effectLst/>
                          <a:latin typeface="gob"/>
                          <a:ea typeface="+mn-ea"/>
                          <a:cs typeface="gob"/>
                        </a:rPr>
                        <a:t>0,07%</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0,58%</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0,70%</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0,81%</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smtClean="0">
                          <a:solidFill>
                            <a:schemeClr val="tx1"/>
                          </a:solidFill>
                          <a:effectLst/>
                          <a:latin typeface="gob"/>
                          <a:ea typeface="+mn-ea"/>
                          <a:cs typeface="gob"/>
                        </a:rPr>
                        <a:t>1,47%</a:t>
                      </a:r>
                      <a:endParaRPr lang="es-CL" sz="1600" kern="1200" dirty="0">
                        <a:solidFill>
                          <a:schemeClr val="tx1"/>
                        </a:solidFill>
                        <a:effectLst/>
                        <a:latin typeface="gob"/>
                        <a:ea typeface="+mn-ea"/>
                        <a:cs typeface="gob"/>
                      </a:endParaRPr>
                    </a:p>
                  </a:txBody>
                  <a:tcPr marL="0" marR="0" marT="0" marB="0" anchor="ctr"/>
                </a:tc>
                <a:tc>
                  <a:txBody>
                    <a:bodyPr/>
                    <a:lstStyle/>
                    <a:p>
                      <a:pPr algn="r" rtl="0" fontAlgn="ctr"/>
                      <a:r>
                        <a:rPr lang="es-CL" sz="1600" kern="1200" dirty="0">
                          <a:solidFill>
                            <a:schemeClr val="tx1"/>
                          </a:solidFill>
                          <a:effectLst/>
                          <a:latin typeface="gob"/>
                          <a:ea typeface="+mn-ea"/>
                          <a:cs typeface="gob"/>
                        </a:rPr>
                        <a:t>1,46%</a:t>
                      </a:r>
                    </a:p>
                  </a:txBody>
                  <a:tcPr marL="0" marR="0" marT="0" marB="0" anchor="ctr"/>
                </a:tc>
              </a:tr>
            </a:tbl>
          </a:graphicData>
        </a:graphic>
      </p:graphicFrame>
      <p:sp>
        <p:nvSpPr>
          <p:cNvPr id="2" name="Rectángulo 1"/>
          <p:cNvSpPr/>
          <p:nvPr/>
        </p:nvSpPr>
        <p:spPr>
          <a:xfrm>
            <a:off x="827584" y="899428"/>
            <a:ext cx="5116029" cy="400110"/>
          </a:xfrm>
          <a:prstGeom prst="rect">
            <a:avLst/>
          </a:prstGeom>
        </p:spPr>
        <p:txBody>
          <a:bodyPr wrap="none">
            <a:spAutoFit/>
          </a:bodyPr>
          <a:lstStyle/>
          <a:p>
            <a:r>
              <a:rPr lang="es-ES_tradnl" sz="2000" b="1" dirty="0" smtClean="0">
                <a:solidFill>
                  <a:srgbClr val="005FA1"/>
                </a:solidFill>
                <a:latin typeface="gobCL"/>
                <a:ea typeface="MS PGothic" charset="0"/>
                <a:cs typeface="MS PGothic" charset="0"/>
              </a:rPr>
              <a:t>Recaudación comprometida garantizada</a:t>
            </a:r>
            <a:endParaRPr lang="es-ES" sz="2000" dirty="0"/>
          </a:p>
        </p:txBody>
      </p:sp>
      <p:sp>
        <p:nvSpPr>
          <p:cNvPr id="5" name="3 Marcador de número de diapositiva"/>
          <p:cNvSpPr>
            <a:spLocks noGrp="1"/>
          </p:cNvSpPr>
          <p:nvPr>
            <p:ph type="sldNum" sz="quarter" idx="11"/>
          </p:nvPr>
        </p:nvSpPr>
        <p:spPr>
          <a:xfrm>
            <a:off x="6183313" y="6527800"/>
            <a:ext cx="2133600" cy="193675"/>
          </a:xfrm>
        </p:spPr>
        <p:txBody>
          <a:bodyPr/>
          <a:lstStyle/>
          <a:p>
            <a:pPr algn="r">
              <a:defRPr/>
            </a:pPr>
            <a:fld id="{9CF64644-F6C2-490A-8491-AE0F00CA90FA}" type="slidenum">
              <a:rPr lang="en-US" b="1" smtClean="0">
                <a:solidFill>
                  <a:srgbClr val="FFFFFF"/>
                </a:solidFill>
              </a:rPr>
              <a:pPr algn="r">
                <a:defRPr/>
              </a:pPr>
              <a:t>44</a:t>
            </a:fld>
            <a:endParaRPr lang="en-US" b="1" dirty="0">
              <a:solidFill>
                <a:srgbClr val="FFFFFF"/>
              </a:solidFill>
            </a:endParaRPr>
          </a:p>
        </p:txBody>
      </p:sp>
    </p:spTree>
    <p:extLst>
      <p:ext uri="{BB962C8B-B14F-4D97-AF65-F5344CB8AC3E}">
        <p14:creationId xmlns:p14="http://schemas.microsoft.com/office/powerpoint/2010/main" xmlns="" val="84457439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xmlns="" val="1129648729"/>
              </p:ext>
            </p:extLst>
          </p:nvPr>
        </p:nvGraphicFramePr>
        <p:xfrm>
          <a:off x="406541" y="1519216"/>
          <a:ext cx="8064897" cy="4934120"/>
        </p:xfrm>
        <a:graphic>
          <a:graphicData uri="http://schemas.openxmlformats.org/drawingml/2006/table">
            <a:tbl>
              <a:tblPr>
                <a:tableStyleId>{3C2FFA5D-87B4-456A-9821-1D502468CF0F}</a:tableStyleId>
              </a:tblPr>
              <a:tblGrid>
                <a:gridCol w="6163545"/>
                <a:gridCol w="950676"/>
                <a:gridCol w="950676"/>
              </a:tblGrid>
              <a:tr h="561525">
                <a:tc>
                  <a:txBody>
                    <a:bodyPr/>
                    <a:lstStyle/>
                    <a:p>
                      <a:pPr algn="ctr" fontAlgn="b"/>
                      <a:r>
                        <a:rPr lang="es-MX" sz="1400" b="1" i="0" u="none" strike="noStrike" dirty="0" smtClean="0">
                          <a:solidFill>
                            <a:srgbClr val="000000"/>
                          </a:solidFill>
                          <a:effectLst/>
                          <a:latin typeface="gobCL"/>
                          <a:cs typeface="gobCL"/>
                        </a:rPr>
                        <a:t>Medida</a:t>
                      </a:r>
                      <a:endParaRPr lang="es-CL" sz="1400" b="1" i="0" u="none" strike="noStrike" dirty="0">
                        <a:solidFill>
                          <a:srgbClr val="000000"/>
                        </a:solidFill>
                        <a:effectLst/>
                        <a:latin typeface="gobCL"/>
                        <a:cs typeface="gobCL"/>
                      </a:endParaRPr>
                    </a:p>
                  </a:txBody>
                  <a:tcPr marL="0" marR="0" marT="0" marB="0" anchor="b"/>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es-MX" sz="1400" b="1" i="0" u="none" strike="noStrike" kern="1200" dirty="0" smtClean="0">
                          <a:solidFill>
                            <a:srgbClr val="000000"/>
                          </a:solidFill>
                          <a:effectLst/>
                          <a:latin typeface="gobCL"/>
                          <a:ea typeface="+mn-ea"/>
                          <a:cs typeface="gobCL"/>
                        </a:rPr>
                        <a:t>(% PIB en régimen)</a:t>
                      </a:r>
                      <a:endParaRPr lang="es-CL" sz="1400" b="1" i="0" u="none" strike="noStrike" kern="1200" dirty="0">
                        <a:solidFill>
                          <a:srgbClr val="000000"/>
                        </a:solidFill>
                        <a:effectLst/>
                        <a:latin typeface="gobCL"/>
                        <a:ea typeface="+mn-ea"/>
                        <a:cs typeface="gobCL"/>
                      </a:endParaRPr>
                    </a:p>
                  </a:txBody>
                  <a:tcPr marL="0" marR="0" marT="0" marB="0" anchor="b"/>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endParaRPr lang="es-MX" sz="1400" b="1" i="0" u="none" strike="noStrike" dirty="0" smtClean="0">
                        <a:solidFill>
                          <a:srgbClr val="000000"/>
                        </a:solidFill>
                        <a:effectLst/>
                        <a:latin typeface="gobCL"/>
                        <a:cs typeface="gobCL"/>
                      </a:endParaRPr>
                    </a:p>
                    <a:p>
                      <a:pPr marL="0" marR="0" indent="0" algn="ctr" defTabSz="914400" rtl="0" eaLnBrk="1" fontAlgn="ctr" latinLnBrk="0" hangingPunct="1">
                        <a:lnSpc>
                          <a:spcPct val="100000"/>
                        </a:lnSpc>
                        <a:spcBef>
                          <a:spcPts val="0"/>
                        </a:spcBef>
                        <a:spcAft>
                          <a:spcPts val="0"/>
                        </a:spcAft>
                        <a:buClrTx/>
                        <a:buSzTx/>
                        <a:buFontTx/>
                        <a:buNone/>
                        <a:tabLst/>
                        <a:defRPr/>
                      </a:pPr>
                      <a:r>
                        <a:rPr lang="es-MX" sz="1400" b="1" i="0" u="none" strike="noStrike" dirty="0" smtClean="0">
                          <a:solidFill>
                            <a:srgbClr val="000000"/>
                          </a:solidFill>
                          <a:effectLst/>
                          <a:latin typeface="gobCL"/>
                          <a:cs typeface="gobCL"/>
                        </a:rPr>
                        <a:t>(% PIB </a:t>
                      </a:r>
                      <a:r>
                        <a:rPr lang="es-MX" sz="1400" b="1" i="0" u="none" strike="noStrike" kern="1200" dirty="0" smtClean="0">
                          <a:solidFill>
                            <a:srgbClr val="000000"/>
                          </a:solidFill>
                          <a:effectLst/>
                          <a:latin typeface="gobCL"/>
                          <a:ea typeface="+mn-ea"/>
                          <a:cs typeface="gobCL"/>
                        </a:rPr>
                        <a:t>en régimen</a:t>
                      </a:r>
                      <a:r>
                        <a:rPr lang="es-MX" sz="1400" b="1" i="0" u="none" strike="noStrike" dirty="0" smtClean="0">
                          <a:solidFill>
                            <a:srgbClr val="000000"/>
                          </a:solidFill>
                          <a:effectLst/>
                          <a:latin typeface="gobCL"/>
                          <a:cs typeface="gobCL"/>
                        </a:rPr>
                        <a:t>)</a:t>
                      </a:r>
                      <a:endParaRPr lang="es-CL" sz="1400" b="1" i="0" u="none" strike="noStrike" dirty="0">
                        <a:solidFill>
                          <a:srgbClr val="000000"/>
                        </a:solidFill>
                        <a:effectLst/>
                        <a:latin typeface="gobCL"/>
                        <a:cs typeface="gobCL"/>
                      </a:endParaRPr>
                    </a:p>
                  </a:txBody>
                  <a:tcPr marL="0" marR="0" marT="0" marB="0" anchor="ctr"/>
                </a:tc>
              </a:tr>
              <a:tr h="344749">
                <a:tc>
                  <a:txBody>
                    <a:bodyPr/>
                    <a:lstStyle/>
                    <a:p>
                      <a:pPr algn="l" fontAlgn="b"/>
                      <a:r>
                        <a:rPr lang="es-CL" sz="1400" b="1" u="none" strike="noStrike" dirty="0">
                          <a:effectLst/>
                          <a:latin typeface="gobCL"/>
                          <a:cs typeface="gobCL"/>
                        </a:rPr>
                        <a:t>Impuesto a la Renta</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1,46%</a:t>
                      </a:r>
                    </a:p>
                  </a:txBody>
                  <a:tcPr marL="0" marR="0" marT="0" marB="0" anchor="b"/>
                </a:tc>
                <a:tc rowSpan="12">
                  <a:txBody>
                    <a:bodyPr/>
                    <a:lstStyle/>
                    <a:p>
                      <a:pPr algn="ctr" fontAlgn="ctr"/>
                      <a:r>
                        <a:rPr lang="es-CL" sz="1600" u="none" strike="noStrike" dirty="0" smtClean="0">
                          <a:effectLst/>
                          <a:latin typeface="gobCL"/>
                          <a:cs typeface="gobCL"/>
                        </a:rPr>
                        <a:t>2,50%</a:t>
                      </a:r>
                      <a:endParaRPr lang="es-CL" sz="1600" b="0" i="0" u="none" strike="noStrike" dirty="0">
                        <a:solidFill>
                          <a:srgbClr val="000000"/>
                        </a:solidFill>
                        <a:effectLst/>
                        <a:latin typeface="gobCL"/>
                        <a:cs typeface="gobCL"/>
                      </a:endParaRPr>
                    </a:p>
                  </a:txBody>
                  <a:tcPr marL="0" marR="0" marT="0" marB="0" anchor="ctr"/>
                </a:tc>
              </a:tr>
              <a:tr h="250726">
                <a:tc>
                  <a:txBody>
                    <a:bodyPr/>
                    <a:lstStyle/>
                    <a:p>
                      <a:pPr algn="l" fontAlgn="b"/>
                      <a:r>
                        <a:rPr lang="es-CL" sz="1400" b="1" u="none" strike="noStrike" dirty="0">
                          <a:effectLst/>
                          <a:latin typeface="gobCL"/>
                          <a:cs typeface="gobCL"/>
                        </a:rPr>
                        <a:t>Gravar la reventa de inmuebles nuevos y limitación al uso de </a:t>
                      </a:r>
                      <a:r>
                        <a:rPr lang="es-CL" sz="1400" b="1" u="none" strike="noStrike" dirty="0" smtClean="0">
                          <a:effectLst/>
                          <a:latin typeface="gobCL"/>
                          <a:cs typeface="gobCL"/>
                        </a:rPr>
                        <a:t>crédito </a:t>
                      </a:r>
                      <a:r>
                        <a:rPr lang="es-CL" sz="1400" b="1" u="none" strike="noStrike" dirty="0">
                          <a:effectLst/>
                          <a:latin typeface="gobCL"/>
                          <a:cs typeface="gobCL"/>
                        </a:rPr>
                        <a:t>especial en </a:t>
                      </a:r>
                      <a:r>
                        <a:rPr lang="es-CL" sz="1400" b="1" u="none" strike="noStrike" dirty="0" smtClean="0">
                          <a:effectLst/>
                          <a:latin typeface="gobCL"/>
                          <a:cs typeface="gobCL"/>
                        </a:rPr>
                        <a:t>IVA a la construcción</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0,36%</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Elevar el impuesto de timbres y estampillas de 0,4% a 0,8%</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0,14%</a:t>
                      </a:r>
                    </a:p>
                  </a:txBody>
                  <a:tcPr marL="0" marR="0" marT="0" marB="0" anchor="b"/>
                </a:tc>
                <a:tc vMerge="1">
                  <a:txBody>
                    <a:bodyPr/>
                    <a:lstStyle/>
                    <a:p>
                      <a:endParaRPr lang="es-CL"/>
                    </a:p>
                  </a:txBody>
                  <a:tcPr/>
                </a:tc>
              </a:tr>
              <a:tr h="250726">
                <a:tc>
                  <a:txBody>
                    <a:bodyPr/>
                    <a:lstStyle/>
                    <a:p>
                      <a:pPr algn="l" fontAlgn="b"/>
                      <a:r>
                        <a:rPr lang="es-CL" sz="1400" b="1" u="none" strike="noStrike" dirty="0" smtClean="0">
                          <a:effectLst/>
                          <a:latin typeface="gobCL"/>
                          <a:cs typeface="gobCL"/>
                        </a:rPr>
                        <a:t>Modificación y alza del </a:t>
                      </a:r>
                      <a:r>
                        <a:rPr lang="es-CL" sz="1400" b="1" u="none" strike="noStrike" dirty="0">
                          <a:effectLst/>
                          <a:latin typeface="gobCL"/>
                          <a:cs typeface="gobCL"/>
                        </a:rPr>
                        <a:t>Impuesto a los Tabacos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0,13%</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Efecto </a:t>
                      </a:r>
                      <a:r>
                        <a:rPr lang="es-CL" sz="1400" b="1" u="none" strike="noStrike" dirty="0" smtClean="0">
                          <a:effectLst/>
                          <a:latin typeface="gobCL"/>
                          <a:cs typeface="gobCL"/>
                        </a:rPr>
                        <a:t>derogación </a:t>
                      </a:r>
                      <a:r>
                        <a:rPr lang="es-CL" sz="1400" b="1" u="none" strike="noStrike" dirty="0">
                          <a:effectLst/>
                          <a:latin typeface="gobCL"/>
                          <a:cs typeface="gobCL"/>
                        </a:rPr>
                        <a:t>diversas medidas </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0,10%</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Trazabilidad Fiscal Impuestos Específicos y Fiscalización Minería</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0,08%</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Nuevo Impuesto a las emisiones de fuentes fijas (CO2, NOX, MP)</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0,07%</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Efecto modificación de tributación a bebidas alcohólicas y </a:t>
                      </a:r>
                      <a:r>
                        <a:rPr lang="es-CL" sz="1400" b="1" u="none" strike="noStrike" dirty="0" smtClean="0">
                          <a:effectLst/>
                          <a:latin typeface="gobCL"/>
                          <a:cs typeface="gobCL"/>
                        </a:rPr>
                        <a:t>analcohólicas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0,06%</a:t>
                      </a:r>
                    </a:p>
                  </a:txBody>
                  <a:tcPr marL="0" marR="0" marT="0" marB="0" anchor="b"/>
                </a:tc>
                <a:tc vMerge="1">
                  <a:txBody>
                    <a:bodyPr/>
                    <a:lstStyle/>
                    <a:p>
                      <a:endParaRPr lang="es-CL"/>
                    </a:p>
                  </a:txBody>
                  <a:tcPr/>
                </a:tc>
              </a:tr>
              <a:tr h="297738">
                <a:tc>
                  <a:txBody>
                    <a:bodyPr/>
                    <a:lstStyle/>
                    <a:p>
                      <a:pPr algn="l" fontAlgn="b"/>
                      <a:r>
                        <a:rPr lang="es-CL" sz="1400" b="1" u="none" strike="noStrike" dirty="0">
                          <a:effectLst/>
                          <a:latin typeface="gobCL"/>
                          <a:cs typeface="gobCL"/>
                        </a:rPr>
                        <a:t>Nuevo impuesto a contaminantes vehículos motorizados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0,05%</a:t>
                      </a:r>
                    </a:p>
                  </a:txBody>
                  <a:tcPr marL="0" marR="0" marT="0" marB="0" anchor="b"/>
                </a:tc>
                <a:tc vMerge="1">
                  <a:txBody>
                    <a:bodyPr/>
                    <a:lstStyle/>
                    <a:p>
                      <a:endParaRPr lang="es-CL"/>
                    </a:p>
                  </a:txBody>
                  <a:tcPr/>
                </a:tc>
              </a:tr>
              <a:tr h="250726">
                <a:tc>
                  <a:txBody>
                    <a:bodyPr/>
                    <a:lstStyle/>
                    <a:p>
                      <a:pPr algn="l" fontAlgn="b"/>
                      <a:r>
                        <a:rPr lang="es-CL" sz="1400" b="1" u="none" strike="noStrike" dirty="0">
                          <a:effectLst/>
                          <a:latin typeface="gobCL"/>
                          <a:cs typeface="gobCL"/>
                        </a:rPr>
                        <a:t>Incentivo FUT Histórico</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0,05%</a:t>
                      </a:r>
                    </a:p>
                  </a:txBody>
                  <a:tcPr marL="0" marR="0" marT="0" marB="0" anchor="b"/>
                </a:tc>
                <a:tc vMerge="1">
                  <a:txBody>
                    <a:bodyPr/>
                    <a:lstStyle/>
                    <a:p>
                      <a:endParaRPr lang="es-CL"/>
                    </a:p>
                  </a:txBody>
                  <a:tcPr/>
                </a:tc>
              </a:tr>
              <a:tr h="313408">
                <a:tc>
                  <a:txBody>
                    <a:bodyPr/>
                    <a:lstStyle/>
                    <a:p>
                      <a:pPr algn="l" fontAlgn="b"/>
                      <a:r>
                        <a:rPr lang="es-CL" sz="1400" b="1" u="none" strike="noStrike" dirty="0">
                          <a:effectLst/>
                          <a:latin typeface="gobCL"/>
                          <a:cs typeface="gobCL"/>
                        </a:rPr>
                        <a:t>Otras (Gravar las Rentas de Capital de Bienes Raíces, Restricción al Sistema de Renta Presunta, etc..)</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0,11%</a:t>
                      </a:r>
                    </a:p>
                  </a:txBody>
                  <a:tcPr marL="0" marR="0" marT="0" marB="0" anchor="b"/>
                </a:tc>
                <a:tc vMerge="1">
                  <a:txBody>
                    <a:bodyPr/>
                    <a:lstStyle/>
                    <a:p>
                      <a:endParaRPr lang="es-CL"/>
                    </a:p>
                  </a:txBody>
                  <a:tcPr/>
                </a:tc>
              </a:tr>
              <a:tr h="266397">
                <a:tc>
                  <a:txBody>
                    <a:bodyPr/>
                    <a:lstStyle/>
                    <a:p>
                      <a:pPr algn="l" fontAlgn="b"/>
                      <a:r>
                        <a:rPr lang="es-CL" sz="1400" b="1" u="none" strike="noStrike" dirty="0">
                          <a:effectLst/>
                          <a:latin typeface="gobCL"/>
                          <a:cs typeface="gobCL"/>
                        </a:rPr>
                        <a:t>Disminución de Recaudación por Incentivos al Ahorro y Otros.</a:t>
                      </a:r>
                      <a:endParaRPr lang="es-CL" sz="1400" b="1" i="0" u="none" strike="noStrike" dirty="0">
                        <a:solidFill>
                          <a:srgbClr val="000000"/>
                        </a:solidFill>
                        <a:effectLst/>
                        <a:latin typeface="gobCL"/>
                        <a:cs typeface="gobCL"/>
                      </a:endParaRPr>
                    </a:p>
                  </a:txBody>
                  <a:tcPr marL="0" marR="0" marT="0" marB="0" anchor="b"/>
                </a:tc>
                <a:tc>
                  <a:txBody>
                    <a:bodyPr/>
                    <a:lstStyle/>
                    <a:p>
                      <a:pPr marL="0" algn="ctr" defTabSz="457200" rtl="0" eaLnBrk="1" fontAlgn="b" latinLnBrk="0" hangingPunct="1"/>
                      <a:r>
                        <a:rPr lang="es-CL" sz="1600" u="none" strike="noStrike" kern="1200" dirty="0">
                          <a:solidFill>
                            <a:schemeClr val="dk1"/>
                          </a:solidFill>
                          <a:effectLst/>
                          <a:latin typeface="gobCL"/>
                          <a:ea typeface="+mn-ea"/>
                          <a:cs typeface="gobCL"/>
                        </a:rPr>
                        <a:t>-0,11%</a:t>
                      </a:r>
                    </a:p>
                  </a:txBody>
                  <a:tcPr marL="0" marR="0" marT="0" marB="0" anchor="b"/>
                </a:tc>
                <a:tc vMerge="1">
                  <a:txBody>
                    <a:bodyPr/>
                    <a:lstStyle/>
                    <a:p>
                      <a:endParaRPr lang="es-CL"/>
                    </a:p>
                  </a:txBody>
                  <a:tcPr/>
                </a:tc>
              </a:tr>
              <a:tr h="266397">
                <a:tc>
                  <a:txBody>
                    <a:bodyPr/>
                    <a:lstStyle/>
                    <a:p>
                      <a:pPr algn="l" fontAlgn="b"/>
                      <a:r>
                        <a:rPr lang="es-CL" sz="1400" b="1" u="none" strike="noStrike" dirty="0">
                          <a:effectLst/>
                          <a:latin typeface="gobCL"/>
                          <a:cs typeface="gobCL"/>
                        </a:rPr>
                        <a:t>Aumentos de Recaudación por plan para disminuir la evasión</a:t>
                      </a:r>
                      <a:endParaRPr lang="es-CL" sz="1400" b="1"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c>
                  <a:txBody>
                    <a:bodyPr/>
                    <a:lstStyle/>
                    <a:p>
                      <a:pPr algn="ctr" fontAlgn="b"/>
                      <a:r>
                        <a:rPr lang="es-CL" sz="1600" u="none" strike="noStrike" dirty="0">
                          <a:effectLst/>
                          <a:latin typeface="gobCL"/>
                          <a:cs typeface="gobCL"/>
                        </a:rPr>
                        <a:t>0,52%</a:t>
                      </a:r>
                      <a:endParaRPr lang="es-CL" sz="1600" b="0"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c>
                  <a:txBody>
                    <a:bodyPr/>
                    <a:lstStyle/>
                    <a:p>
                      <a:pPr algn="ctr" fontAlgn="b"/>
                      <a:r>
                        <a:rPr lang="es-CL" sz="1600" u="none" strike="noStrike" dirty="0">
                          <a:effectLst/>
                          <a:latin typeface="gobCL"/>
                          <a:cs typeface="gobCL"/>
                        </a:rPr>
                        <a:t>0,52%</a:t>
                      </a:r>
                      <a:endParaRPr lang="es-CL" sz="1600" b="0" i="0" u="none" strike="noStrike" dirty="0">
                        <a:solidFill>
                          <a:srgbClr val="000000"/>
                        </a:solidFill>
                        <a:effectLst/>
                        <a:latin typeface="gobCL"/>
                        <a:cs typeface="gobCL"/>
                      </a:endParaRPr>
                    </a:p>
                  </a:txBody>
                  <a:tcPr marL="0" marR="0" marT="0" marB="0" anchor="b">
                    <a:solidFill>
                      <a:schemeClr val="accent1">
                        <a:lumMod val="20000"/>
                        <a:lumOff val="80000"/>
                      </a:schemeClr>
                    </a:solidFill>
                  </a:tcPr>
                </a:tc>
              </a:tr>
              <a:tr h="100746">
                <a:tc>
                  <a:txBody>
                    <a:bodyPr/>
                    <a:lstStyle/>
                    <a:p>
                      <a:pPr algn="l" fontAlgn="b"/>
                      <a:endParaRPr lang="es-CL" sz="1400" b="1" i="0" u="none" strike="noStrike" dirty="0">
                        <a:solidFill>
                          <a:srgbClr val="000000"/>
                        </a:solidFill>
                        <a:effectLst/>
                        <a:latin typeface="gobCL"/>
                        <a:cs typeface="gobCL"/>
                      </a:endParaRPr>
                    </a:p>
                  </a:txBody>
                  <a:tcPr marL="0" marR="0" marT="0" marB="0" anchor="b"/>
                </a:tc>
                <a:tc>
                  <a:txBody>
                    <a:bodyPr/>
                    <a:lstStyle/>
                    <a:p>
                      <a:pPr algn="ctr" fontAlgn="b"/>
                      <a:endParaRPr lang="es-CL" sz="1600" b="1" i="0" u="none" strike="noStrike">
                        <a:solidFill>
                          <a:srgbClr val="000000"/>
                        </a:solidFill>
                        <a:effectLst/>
                        <a:latin typeface="gobCL"/>
                        <a:cs typeface="gobCL"/>
                      </a:endParaRPr>
                    </a:p>
                  </a:txBody>
                  <a:tcPr marL="0" marR="0" marT="0" marB="0" anchor="b"/>
                </a:tc>
                <a:tc>
                  <a:txBody>
                    <a:bodyPr/>
                    <a:lstStyle/>
                    <a:p>
                      <a:pPr algn="ctr" fontAlgn="b"/>
                      <a:endParaRPr lang="es-CL" sz="1600" b="1" i="0" u="none" strike="noStrike" dirty="0">
                        <a:solidFill>
                          <a:srgbClr val="000000"/>
                        </a:solidFill>
                        <a:effectLst/>
                        <a:latin typeface="gobCL"/>
                        <a:cs typeface="gobCL"/>
                      </a:endParaRPr>
                    </a:p>
                  </a:txBody>
                  <a:tcPr marL="0" marR="0" marT="0" marB="0" anchor="b"/>
                </a:tc>
              </a:tr>
              <a:tr h="266397">
                <a:tc>
                  <a:txBody>
                    <a:bodyPr/>
                    <a:lstStyle/>
                    <a:p>
                      <a:pPr algn="l" fontAlgn="b"/>
                      <a:r>
                        <a:rPr lang="es-CL" sz="1600" b="1" u="none" strike="noStrike" dirty="0">
                          <a:effectLst/>
                        </a:rPr>
                        <a:t>TOTAL</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c>
                  <a:txBody>
                    <a:bodyPr/>
                    <a:lstStyle/>
                    <a:p>
                      <a:pPr algn="ctr" fontAlgn="b"/>
                      <a:r>
                        <a:rPr lang="es-CL" sz="1600" b="1" u="none" strike="noStrike" dirty="0" smtClean="0">
                          <a:effectLst/>
                        </a:rPr>
                        <a:t>3,02%</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c>
                  <a:txBody>
                    <a:bodyPr/>
                    <a:lstStyle/>
                    <a:p>
                      <a:pPr algn="ctr" fontAlgn="b"/>
                      <a:r>
                        <a:rPr lang="es-CL" sz="1600" b="1" u="none" strike="noStrike" dirty="0" smtClean="0">
                          <a:effectLst/>
                        </a:rPr>
                        <a:t>3,02%</a:t>
                      </a:r>
                      <a:endParaRPr lang="es-CL" sz="1600" b="1" i="0" u="none" strike="noStrike" dirty="0">
                        <a:solidFill>
                          <a:srgbClr val="000000"/>
                        </a:solidFill>
                        <a:effectLst/>
                        <a:latin typeface="Calibri"/>
                      </a:endParaRPr>
                    </a:p>
                  </a:txBody>
                  <a:tcPr marL="0" marR="0" marT="0" marB="0" anchor="b">
                    <a:solidFill>
                      <a:schemeClr val="accent1">
                        <a:lumMod val="20000"/>
                        <a:lumOff val="80000"/>
                      </a:schemeClr>
                    </a:solidFill>
                  </a:tcPr>
                </a:tc>
              </a:tr>
            </a:tbl>
          </a:graphicData>
        </a:graphic>
      </p:graphicFrame>
      <p:sp>
        <p:nvSpPr>
          <p:cNvPr id="2" name="Rectángulo 1"/>
          <p:cNvSpPr/>
          <p:nvPr/>
        </p:nvSpPr>
        <p:spPr>
          <a:xfrm>
            <a:off x="395536" y="764704"/>
            <a:ext cx="8568952" cy="707886"/>
          </a:xfrm>
          <a:prstGeom prst="rect">
            <a:avLst/>
          </a:prstGeom>
        </p:spPr>
        <p:txBody>
          <a:bodyPr wrap="square">
            <a:spAutoFit/>
          </a:bodyPr>
          <a:lstStyle/>
          <a:p>
            <a:r>
              <a:rPr lang="es-ES_tradnl" sz="2000" b="1" dirty="0" smtClean="0">
                <a:solidFill>
                  <a:srgbClr val="005FA1"/>
                </a:solidFill>
                <a:latin typeface="gobCL"/>
                <a:ea typeface="MS PGothic" charset="0"/>
                <a:cs typeface="MS PGothic" charset="0"/>
              </a:rPr>
              <a:t>Síntesis Informe Financiero del proyecto de ley de</a:t>
            </a:r>
          </a:p>
          <a:p>
            <a:r>
              <a:rPr lang="es-ES_tradnl" sz="2000" b="1" dirty="0" smtClean="0">
                <a:solidFill>
                  <a:srgbClr val="005FA1"/>
                </a:solidFill>
                <a:latin typeface="gobCL"/>
                <a:ea typeface="MS PGothic" charset="0"/>
                <a:cs typeface="MS PGothic" charset="0"/>
              </a:rPr>
              <a:t>Reforma Tributaria</a:t>
            </a:r>
            <a:endParaRPr lang="es-ES" sz="2000" dirty="0"/>
          </a:p>
        </p:txBody>
      </p:sp>
      <p:sp>
        <p:nvSpPr>
          <p:cNvPr id="6" name="3 Marcador de número de diapositiva"/>
          <p:cNvSpPr>
            <a:spLocks noGrp="1"/>
          </p:cNvSpPr>
          <p:nvPr>
            <p:ph type="sldNum" sz="quarter" idx="11"/>
          </p:nvPr>
        </p:nvSpPr>
        <p:spPr>
          <a:xfrm>
            <a:off x="6183313" y="6527800"/>
            <a:ext cx="2133600" cy="193675"/>
          </a:xfrm>
        </p:spPr>
        <p:txBody>
          <a:bodyPr/>
          <a:lstStyle/>
          <a:p>
            <a:pPr algn="r">
              <a:defRPr/>
            </a:pPr>
            <a:fld id="{9CF64644-F6C2-490A-8491-AE0F00CA90FA}" type="slidenum">
              <a:rPr lang="en-US" b="1" smtClean="0">
                <a:solidFill>
                  <a:srgbClr val="FFFFFF"/>
                </a:solidFill>
              </a:rPr>
              <a:pPr algn="r">
                <a:defRPr/>
              </a:pPr>
              <a:t>45</a:t>
            </a:fld>
            <a:endParaRPr lang="en-US" b="1" dirty="0">
              <a:solidFill>
                <a:srgbClr val="FFFFFF"/>
              </a:solidFill>
            </a:endParaRPr>
          </a:p>
        </p:txBody>
      </p:sp>
    </p:spTree>
    <p:extLst>
      <p:ext uri="{BB962C8B-B14F-4D97-AF65-F5344CB8AC3E}">
        <p14:creationId xmlns:p14="http://schemas.microsoft.com/office/powerpoint/2010/main" xmlns="" val="35562833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lgn="just">
              <a:spcBef>
                <a:spcPts val="1200"/>
              </a:spcBef>
              <a:spcAft>
                <a:spcPts val="1200"/>
              </a:spcAft>
            </a:pPr>
            <a:endParaRPr lang="es-MX" dirty="0" smtClean="0">
              <a:solidFill>
                <a:schemeClr val="tx1"/>
              </a:solidFill>
              <a:latin typeface="gobCL"/>
              <a:cs typeface="gobCL"/>
            </a:endParaRPr>
          </a:p>
          <a:p>
            <a:pPr algn="just">
              <a:spcBef>
                <a:spcPts val="1200"/>
              </a:spcBef>
              <a:spcAft>
                <a:spcPts val="1200"/>
              </a:spcAft>
            </a:pPr>
            <a:r>
              <a:rPr lang="es-CL" dirty="0" smtClean="0">
                <a:solidFill>
                  <a:schemeClr val="tx1"/>
                </a:solidFill>
                <a:latin typeface="gobCL"/>
                <a:cs typeface="gobCL"/>
              </a:rPr>
              <a:t>Chile ha crecido sostenidamente en las últimas tres décadas.</a:t>
            </a:r>
          </a:p>
          <a:p>
            <a:pPr algn="just">
              <a:spcBef>
                <a:spcPts val="1200"/>
              </a:spcBef>
              <a:spcAft>
                <a:spcPts val="1200"/>
              </a:spcAft>
            </a:pPr>
            <a:r>
              <a:rPr lang="es-CL" dirty="0" smtClean="0">
                <a:solidFill>
                  <a:schemeClr val="tx1"/>
                </a:solidFill>
                <a:latin typeface="gobCL"/>
                <a:cs typeface="gobCL"/>
              </a:rPr>
              <a:t>La pobreza ha disminuido fuertemente.</a:t>
            </a:r>
          </a:p>
          <a:p>
            <a:pPr algn="just">
              <a:spcBef>
                <a:spcPts val="1200"/>
              </a:spcBef>
              <a:spcAft>
                <a:spcPts val="1200"/>
              </a:spcAft>
            </a:pPr>
            <a:r>
              <a:rPr lang="es-CL" dirty="0" smtClean="0">
                <a:solidFill>
                  <a:schemeClr val="tx1"/>
                </a:solidFill>
                <a:latin typeface="gobCL"/>
                <a:cs typeface="gobCL"/>
              </a:rPr>
              <a:t>Hemos avanzado hacia un sistema de protección social.</a:t>
            </a:r>
          </a:p>
          <a:p>
            <a:pPr algn="just">
              <a:spcBef>
                <a:spcPts val="1200"/>
              </a:spcBef>
              <a:spcAft>
                <a:spcPts val="1200"/>
              </a:spcAft>
            </a:pPr>
            <a:r>
              <a:rPr lang="es-CL" dirty="0" smtClean="0">
                <a:solidFill>
                  <a:schemeClr val="tx1"/>
                </a:solidFill>
                <a:latin typeface="gobCL"/>
                <a:cs typeface="gobCL"/>
              </a:rPr>
              <a:t>Sin embargo, mantenemos una fuerte desigualdad que debemos derrotar para la construcción de un futuro sustentable.</a:t>
            </a:r>
          </a:p>
          <a:p>
            <a:pPr algn="just">
              <a:spcBef>
                <a:spcPts val="1200"/>
              </a:spcBef>
              <a:spcAft>
                <a:spcPts val="1200"/>
              </a:spcAft>
            </a:pPr>
            <a:r>
              <a:rPr lang="es-CL" dirty="0" smtClean="0">
                <a:solidFill>
                  <a:schemeClr val="tx1"/>
                </a:solidFill>
                <a:latin typeface="gobCL"/>
                <a:cs typeface="gobCL"/>
              </a:rPr>
              <a:t>Nuestro actual sistema tributario NO contribuye a mejorar la distribución del ingreso.</a:t>
            </a:r>
            <a:endParaRPr lang="es-CL" dirty="0">
              <a:solidFill>
                <a:schemeClr val="tx1"/>
              </a:solidFill>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5</a:t>
            </a:fld>
            <a:endParaRPr lang="en-US" b="1" dirty="0">
              <a:solidFill>
                <a:schemeClr val="bg1"/>
              </a:solidFill>
            </a:endParaRPr>
          </a:p>
        </p:txBody>
      </p:sp>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buNone/>
            </a:pPr>
            <a:r>
              <a:rPr lang="es-CL" b="1" dirty="0" smtClean="0"/>
              <a:t>Distribución del ingreso e impacto distributivo de los impuestos</a:t>
            </a:r>
            <a:endParaRPr lang="es-CL" dirty="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6</a:t>
            </a:fld>
            <a:endParaRPr lang="en-US" b="1" dirty="0">
              <a:solidFill>
                <a:schemeClr val="bg1"/>
              </a:solidFill>
            </a:endParaRPr>
          </a:p>
        </p:txBody>
      </p:sp>
      <p:graphicFrame>
        <p:nvGraphicFramePr>
          <p:cNvPr id="7" name="6 Gráfico"/>
          <p:cNvGraphicFramePr/>
          <p:nvPr/>
        </p:nvGraphicFramePr>
        <p:xfrm>
          <a:off x="1043608" y="2341215"/>
          <a:ext cx="6069573" cy="3896097"/>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lgn="just">
              <a:spcBef>
                <a:spcPts val="1200"/>
              </a:spcBef>
              <a:spcAft>
                <a:spcPts val="1200"/>
              </a:spcAft>
              <a:buNone/>
            </a:pPr>
            <a:r>
              <a:rPr lang="es-CL" b="1" dirty="0" smtClean="0"/>
              <a:t>Índice de progresividad de los impuestos</a:t>
            </a:r>
            <a:endParaRPr lang="es-MX" dirty="0" smtClean="0">
              <a:solidFill>
                <a:schemeClr val="tx1"/>
              </a:solidFill>
              <a:latin typeface="gobCL"/>
              <a:cs typeface="gobCL"/>
            </a:endParaRPr>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7</a:t>
            </a:fld>
            <a:endParaRPr lang="en-US" b="1" dirty="0">
              <a:solidFill>
                <a:schemeClr val="bg1"/>
              </a:solidFill>
            </a:endParaRPr>
          </a:p>
        </p:txBody>
      </p:sp>
      <p:graphicFrame>
        <p:nvGraphicFramePr>
          <p:cNvPr id="6" name="5 Gráfico"/>
          <p:cNvGraphicFramePr/>
          <p:nvPr/>
        </p:nvGraphicFramePr>
        <p:xfrm>
          <a:off x="1043608" y="2276872"/>
          <a:ext cx="6069573" cy="331236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buNone/>
            </a:pPr>
            <a:r>
              <a:rPr lang="es-CL" b="1" dirty="0" smtClean="0"/>
              <a:t>Estructura Tributaria: Chile Versus Países </a:t>
            </a:r>
            <a:r>
              <a:rPr lang="es-CL" b="1" dirty="0" smtClean="0"/>
              <a:t>OCDE</a:t>
            </a:r>
            <a:r>
              <a:rPr lang="es-CL" dirty="0" smtClean="0"/>
              <a:t> </a:t>
            </a:r>
            <a:r>
              <a:rPr lang="es-MX" dirty="0" smtClean="0"/>
              <a:t>(Como </a:t>
            </a:r>
            <a:r>
              <a:rPr lang="es-MX" dirty="0" smtClean="0"/>
              <a:t>porcentaje del PIB)</a:t>
            </a:r>
            <a:endParaRPr lang="es-CL" dirty="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8</a:t>
            </a:fld>
            <a:endParaRPr lang="en-US" b="1" dirty="0">
              <a:solidFill>
                <a:schemeClr val="bg1"/>
              </a:solidFill>
            </a:endParaRPr>
          </a:p>
        </p:txBody>
      </p:sp>
      <p:graphicFrame>
        <p:nvGraphicFramePr>
          <p:cNvPr id="7" name="6 Gráfico"/>
          <p:cNvGraphicFramePr/>
          <p:nvPr/>
        </p:nvGraphicFramePr>
        <p:xfrm>
          <a:off x="1259632" y="2276872"/>
          <a:ext cx="5616624" cy="367240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Content Placeholder 8"/>
          <p:cNvSpPr>
            <a:spLocks noGrp="1"/>
          </p:cNvSpPr>
          <p:nvPr>
            <p:ph idx="1"/>
          </p:nvPr>
        </p:nvSpPr>
        <p:spPr>
          <a:xfrm>
            <a:off x="395288" y="1700808"/>
            <a:ext cx="8425184" cy="4248472"/>
          </a:xfrm>
        </p:spPr>
        <p:txBody>
          <a:bodyPr/>
          <a:lstStyle/>
          <a:p>
            <a:pPr>
              <a:buNone/>
            </a:pPr>
            <a:r>
              <a:rPr lang="es-CL" b="1" dirty="0" smtClean="0"/>
              <a:t>Carga tributaria por </a:t>
            </a:r>
            <a:r>
              <a:rPr lang="es-CL" b="1" dirty="0" err="1" smtClean="0"/>
              <a:t>decil</a:t>
            </a:r>
            <a:r>
              <a:rPr lang="es-CL" b="1" dirty="0" smtClean="0"/>
              <a:t> de ingreso material por </a:t>
            </a:r>
            <a:r>
              <a:rPr lang="es-CL" b="1" dirty="0" smtClean="0"/>
              <a:t>hogar </a:t>
            </a:r>
            <a:r>
              <a:rPr lang="es-CL" sz="1900" dirty="0" smtClean="0"/>
              <a:t>(Porcentaje del </a:t>
            </a:r>
            <a:r>
              <a:rPr lang="es-CL" sz="1900" dirty="0" smtClean="0"/>
              <a:t>ingreso)</a:t>
            </a:r>
            <a:endParaRPr lang="es-CL" sz="1900" dirty="0" smtClean="0"/>
          </a:p>
          <a:p>
            <a:pPr>
              <a:buNone/>
            </a:pPr>
            <a:endParaRPr lang="es-CL" dirty="0"/>
          </a:p>
        </p:txBody>
      </p:sp>
      <p:sp>
        <p:nvSpPr>
          <p:cNvPr id="5" name="Title 7"/>
          <p:cNvSpPr txBox="1">
            <a:spLocks/>
          </p:cNvSpPr>
          <p:nvPr/>
        </p:nvSpPr>
        <p:spPr>
          <a:xfrm>
            <a:off x="295919" y="845840"/>
            <a:ext cx="8380562" cy="782960"/>
          </a:xfrm>
          <a:prstGeom prst="rect">
            <a:avLst/>
          </a:prstGeom>
        </p:spPr>
        <p:txBody>
          <a:bodyPr anchor="ctr"/>
          <a:lstStyle>
            <a:lvl1pPr algn="l" defTabSz="457200" rtl="0" eaLnBrk="0" fontAlgn="base" hangingPunct="0">
              <a:spcBef>
                <a:spcPct val="0"/>
              </a:spcBef>
              <a:spcAft>
                <a:spcPct val="0"/>
              </a:spcAft>
              <a:defRPr sz="2400" kern="1200">
                <a:solidFill>
                  <a:srgbClr val="006CB7"/>
                </a:solidFill>
                <a:latin typeface="Verdana"/>
                <a:ea typeface="ヒラギノ角ゴ Pro W3" charset="-128"/>
                <a:cs typeface="Verdana"/>
              </a:defRPr>
            </a:lvl1pPr>
            <a:lvl2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2pPr>
            <a:lvl3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3pPr>
            <a:lvl4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4pPr>
            <a:lvl5pPr algn="l" defTabSz="457200" rtl="0" eaLnBrk="0" fontAlgn="base" hangingPunct="0">
              <a:spcBef>
                <a:spcPct val="0"/>
              </a:spcBef>
              <a:spcAft>
                <a:spcPct val="0"/>
              </a:spcAft>
              <a:defRPr sz="2400">
                <a:solidFill>
                  <a:srgbClr val="006CB7"/>
                </a:solidFill>
                <a:latin typeface="Verdana" charset="0"/>
                <a:ea typeface="ヒラギノ角ゴ Pro W3" charset="-128"/>
                <a:cs typeface="Verdana" pitchFamily="34" charset="0"/>
              </a:defRPr>
            </a:lvl5pPr>
            <a:lvl6pPr marL="457200" algn="l" defTabSz="457200" rtl="0" fontAlgn="base">
              <a:spcBef>
                <a:spcPct val="0"/>
              </a:spcBef>
              <a:spcAft>
                <a:spcPct val="0"/>
              </a:spcAft>
              <a:defRPr sz="2400">
                <a:solidFill>
                  <a:srgbClr val="006CB7"/>
                </a:solidFill>
                <a:latin typeface="Verdana" charset="0"/>
                <a:ea typeface="ヒラギノ角ゴ Pro W3" charset="-128"/>
              </a:defRPr>
            </a:lvl6pPr>
            <a:lvl7pPr marL="914400" algn="l" defTabSz="457200" rtl="0" fontAlgn="base">
              <a:spcBef>
                <a:spcPct val="0"/>
              </a:spcBef>
              <a:spcAft>
                <a:spcPct val="0"/>
              </a:spcAft>
              <a:defRPr sz="2400">
                <a:solidFill>
                  <a:srgbClr val="006CB7"/>
                </a:solidFill>
                <a:latin typeface="Verdana" charset="0"/>
                <a:ea typeface="ヒラギノ角ゴ Pro W3" charset="-128"/>
              </a:defRPr>
            </a:lvl7pPr>
            <a:lvl8pPr marL="1371600" algn="l" defTabSz="457200" rtl="0" fontAlgn="base">
              <a:spcBef>
                <a:spcPct val="0"/>
              </a:spcBef>
              <a:spcAft>
                <a:spcPct val="0"/>
              </a:spcAft>
              <a:defRPr sz="2400">
                <a:solidFill>
                  <a:srgbClr val="006CB7"/>
                </a:solidFill>
                <a:latin typeface="Verdana" charset="0"/>
                <a:ea typeface="ヒラギノ角ゴ Pro W3" charset="-128"/>
              </a:defRPr>
            </a:lvl8pPr>
            <a:lvl9pPr marL="1828800" algn="l" defTabSz="457200" rtl="0" fontAlgn="base">
              <a:spcBef>
                <a:spcPct val="0"/>
              </a:spcBef>
              <a:spcAft>
                <a:spcPct val="0"/>
              </a:spcAft>
              <a:defRPr sz="2400">
                <a:solidFill>
                  <a:srgbClr val="006CB7"/>
                </a:solidFill>
                <a:latin typeface="Verdana" charset="0"/>
                <a:ea typeface="ヒラギノ角ゴ Pro W3" charset="-128"/>
              </a:defRPr>
            </a:lvl9pPr>
          </a:lstStyle>
          <a:p>
            <a:pPr>
              <a:lnSpc>
                <a:spcPct val="90000"/>
              </a:lnSpc>
            </a:pPr>
            <a:r>
              <a:rPr lang="es-CL" sz="2800" b="1" dirty="0" smtClean="0">
                <a:latin typeface="gobCL"/>
                <a:ea typeface="ヒラギノ角ゴ Pro W3" charset="0"/>
                <a:cs typeface="Verdana" charset="0"/>
              </a:rPr>
              <a:t>Un poco de contexto</a:t>
            </a:r>
            <a:endParaRPr lang="es-CL" sz="2800" b="1" dirty="0">
              <a:solidFill>
                <a:srgbClr val="005FA1"/>
              </a:solidFill>
              <a:latin typeface="gobCL"/>
              <a:ea typeface="ヒラギノ角ゴ Pro W3" charset="0"/>
              <a:cs typeface="Verdana" charset="0"/>
            </a:endParaRPr>
          </a:p>
        </p:txBody>
      </p:sp>
      <p:sp>
        <p:nvSpPr>
          <p:cNvPr id="2" name="1 Marcador de número de diapositiva"/>
          <p:cNvSpPr>
            <a:spLocks noGrp="1"/>
          </p:cNvSpPr>
          <p:nvPr>
            <p:ph type="sldNum" sz="quarter" idx="11"/>
          </p:nvPr>
        </p:nvSpPr>
        <p:spPr/>
        <p:txBody>
          <a:bodyPr/>
          <a:lstStyle/>
          <a:p>
            <a:pPr>
              <a:defRPr/>
            </a:pPr>
            <a:fld id="{9CF64644-F6C2-490A-8491-AE0F00CA90FA}" type="slidenum">
              <a:rPr lang="en-US" b="1" smtClean="0">
                <a:solidFill>
                  <a:schemeClr val="bg1"/>
                </a:solidFill>
              </a:rPr>
              <a:pPr>
                <a:defRPr/>
              </a:pPr>
              <a:t>9</a:t>
            </a:fld>
            <a:endParaRPr lang="en-US" b="1" dirty="0">
              <a:solidFill>
                <a:schemeClr val="bg1"/>
              </a:solidFill>
            </a:endParaRPr>
          </a:p>
        </p:txBody>
      </p:sp>
      <p:graphicFrame>
        <p:nvGraphicFramePr>
          <p:cNvPr id="6" name="5 Gráfico"/>
          <p:cNvGraphicFramePr/>
          <p:nvPr/>
        </p:nvGraphicFramePr>
        <p:xfrm>
          <a:off x="1259632" y="2276872"/>
          <a:ext cx="6552728" cy="403244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xmlns="" val="295554349"/>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22085</TotalTime>
  <Words>3440</Words>
  <Application>Microsoft Office PowerPoint</Application>
  <PresentationFormat>Presentación en pantalla (4:3)</PresentationFormat>
  <Paragraphs>366</Paragraphs>
  <Slides>45</Slides>
  <Notes>4</Notes>
  <HiddenSlides>0</HiddenSlides>
  <MMClips>0</MMClips>
  <ScaleCrop>false</ScaleCrop>
  <HeadingPairs>
    <vt:vector size="4" baseType="variant">
      <vt:variant>
        <vt:lpstr>Tema</vt:lpstr>
      </vt:variant>
      <vt:variant>
        <vt:i4>3</vt:i4>
      </vt:variant>
      <vt:variant>
        <vt:lpstr>Títulos de diapositiva</vt:lpstr>
      </vt:variant>
      <vt:variant>
        <vt:i4>45</vt:i4>
      </vt:variant>
    </vt:vector>
  </HeadingPairs>
  <TitlesOfParts>
    <vt:vector size="48" baseType="lpstr">
      <vt:lpstr>1_Office Theme</vt:lpstr>
      <vt:lpstr>2_Office Theme</vt:lpstr>
      <vt:lpstr>Tema de Office</vt:lpstr>
      <vt:lpstr>Diapositiva 1</vt:lpstr>
      <vt:lpstr>Contenidos de la presentación</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lpstr>Diapositiva 19</vt:lpstr>
      <vt:lpstr>Diapositiva 20</vt:lpstr>
      <vt:lpstr>Sistema Semi-Integrado  </vt:lpstr>
      <vt:lpstr>Diapositiva 22</vt:lpstr>
      <vt:lpstr>Diapositiva 23</vt:lpstr>
      <vt:lpstr>Diapositiva 24</vt:lpstr>
      <vt:lpstr>Diapositiva 25</vt:lpstr>
      <vt:lpstr>Diapositiva 26</vt:lpstr>
      <vt:lpstr>Diapositiva 27</vt:lpstr>
      <vt:lpstr>Diapositiva 28</vt:lpstr>
      <vt:lpstr>Diapositiva 29</vt:lpstr>
      <vt:lpstr>Diapositiva 30</vt:lpstr>
      <vt:lpstr>Diapositiva 31</vt:lpstr>
      <vt:lpstr>Diapositiva 32</vt:lpstr>
      <vt:lpstr>Diapositiva 33</vt:lpstr>
      <vt:lpstr>Diapositiva 34</vt:lpstr>
      <vt:lpstr>Diapositiva 35</vt:lpstr>
      <vt:lpstr>Diapositiva 36</vt:lpstr>
      <vt:lpstr>Diapositiva 37</vt:lpstr>
      <vt:lpstr>Diapositiva 38</vt:lpstr>
      <vt:lpstr>Diapositiva 39</vt:lpstr>
      <vt:lpstr>Diapositiva 40</vt:lpstr>
      <vt:lpstr>Diapositiva 41</vt:lpstr>
      <vt:lpstr>Diapositiva 42</vt:lpstr>
      <vt:lpstr>Diapositiva 43</vt:lpstr>
      <vt:lpstr>Diapositiva 44</vt:lpstr>
      <vt:lpstr>Diapositiva 45</vt:lpstr>
    </vt:vector>
  </TitlesOfParts>
  <Company>Gabriel Badagnani</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Executive Director</dc:creator>
  <cp:lastModifiedBy>FDL</cp:lastModifiedBy>
  <cp:revision>1165</cp:revision>
  <cp:lastPrinted>2014-09-02T16:38:44Z</cp:lastPrinted>
  <dcterms:created xsi:type="dcterms:W3CDTF">2010-11-27T19:44:20Z</dcterms:created>
  <dcterms:modified xsi:type="dcterms:W3CDTF">2014-09-30T07:14:11Z</dcterms:modified>
</cp:coreProperties>
</file>